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77" r:id="rId2"/>
    <p:sldId id="611" r:id="rId3"/>
    <p:sldId id="778" r:id="rId4"/>
    <p:sldId id="642" r:id="rId5"/>
    <p:sldId id="431" r:id="rId6"/>
    <p:sldId id="810" r:id="rId7"/>
    <p:sldId id="811" r:id="rId8"/>
    <p:sldId id="812" r:id="rId9"/>
    <p:sldId id="813" r:id="rId10"/>
    <p:sldId id="814" r:id="rId11"/>
    <p:sldId id="762" r:id="rId12"/>
    <p:sldId id="775" r:id="rId13"/>
    <p:sldId id="776" r:id="rId14"/>
    <p:sldId id="777" r:id="rId15"/>
    <p:sldId id="755" r:id="rId16"/>
    <p:sldId id="795" r:id="rId17"/>
    <p:sldId id="746" r:id="rId18"/>
    <p:sldId id="756" r:id="rId19"/>
    <p:sldId id="771" r:id="rId20"/>
    <p:sldId id="772" r:id="rId21"/>
    <p:sldId id="751" r:id="rId22"/>
    <p:sldId id="804" r:id="rId23"/>
    <p:sldId id="649" r:id="rId24"/>
    <p:sldId id="650" r:id="rId25"/>
    <p:sldId id="805" r:id="rId26"/>
    <p:sldId id="809" r:id="rId27"/>
    <p:sldId id="652" r:id="rId28"/>
    <p:sldId id="796" r:id="rId29"/>
    <p:sldId id="653" r:id="rId30"/>
    <p:sldId id="700" r:id="rId31"/>
    <p:sldId id="763" r:id="rId32"/>
    <p:sldId id="701" r:id="rId33"/>
    <p:sldId id="764" r:id="rId34"/>
    <p:sldId id="807" r:id="rId35"/>
    <p:sldId id="808" r:id="rId36"/>
    <p:sldId id="779" r:id="rId37"/>
    <p:sldId id="782" r:id="rId38"/>
    <p:sldId id="817" r:id="rId39"/>
    <p:sldId id="818" r:id="rId40"/>
    <p:sldId id="819" r:id="rId41"/>
    <p:sldId id="783" r:id="rId42"/>
    <p:sldId id="787" r:id="rId43"/>
    <p:sldId id="788" r:id="rId44"/>
    <p:sldId id="790" r:id="rId45"/>
    <p:sldId id="791" r:id="rId46"/>
    <p:sldId id="663" r:id="rId47"/>
    <p:sldId id="664" r:id="rId48"/>
    <p:sldId id="802" r:id="rId49"/>
    <p:sldId id="770" r:id="rId50"/>
    <p:sldId id="745" r:id="rId51"/>
    <p:sldId id="815" r:id="rId52"/>
    <p:sldId id="816" r:id="rId53"/>
    <p:sldId id="699" r:id="rId54"/>
    <p:sldId id="799" r:id="rId55"/>
  </p:sldIdLst>
  <p:sldSz cx="9144000" cy="6858000" type="screen4x3"/>
  <p:notesSz cx="6797675" cy="9928225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CC00"/>
    <a:srgbClr val="990033"/>
    <a:srgbClr val="CC0099"/>
    <a:srgbClr val="FF66FF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94" autoAdjust="0"/>
    <p:restoredTop sz="94595" autoAdjust="0"/>
  </p:normalViewPr>
  <p:slideViewPr>
    <p:cSldViewPr>
      <p:cViewPr varScale="1">
        <p:scale>
          <a:sx n="87" d="100"/>
          <a:sy n="87" d="100"/>
        </p:scale>
        <p:origin x="-102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9A80123-63AD-4D5A-92C8-2DFF74EA9DE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856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5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75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5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DA8B95B-77B1-4307-8F6B-A7F00BF4CA9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692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8763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Unicode MS" pitchFamily="34" charset="-128"/>
              </a:defRPr>
            </a:lvl1pPr>
            <a:lvl2pPr marL="715963" indent="-274638" algn="l" defTabSz="8763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Unicode MS" pitchFamily="34" charset="-128"/>
              </a:defRPr>
            </a:lvl2pPr>
            <a:lvl3pPr marL="1101725" indent="-219075" algn="l" defTabSz="8763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Unicode MS" pitchFamily="34" charset="-128"/>
              </a:defRPr>
            </a:lvl3pPr>
            <a:lvl4pPr marL="1543050" indent="-219075" algn="l" defTabSz="8763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Unicode MS" pitchFamily="34" charset="-128"/>
              </a:defRPr>
            </a:lvl4pPr>
            <a:lvl5pPr marL="1984375" indent="-219075" algn="l" defTabSz="8763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Unicode MS" pitchFamily="34" charset="-128"/>
              </a:defRPr>
            </a:lvl5pPr>
            <a:lvl6pPr marL="2441575" indent="-219075" defTabSz="8763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Unicode MS" pitchFamily="34" charset="-128"/>
              </a:defRPr>
            </a:lvl6pPr>
            <a:lvl7pPr marL="2898775" indent="-219075" defTabSz="8763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Unicode MS" pitchFamily="34" charset="-128"/>
              </a:defRPr>
            </a:lvl7pPr>
            <a:lvl8pPr marL="3355975" indent="-219075" defTabSz="8763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Unicode MS" pitchFamily="34" charset="-128"/>
              </a:defRPr>
            </a:lvl8pPr>
            <a:lvl9pPr marL="3813175" indent="-219075" defTabSz="8763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34D82A-5B63-4873-9286-6D137998955D}" type="slidenum">
              <a:rPr kumimoji="0" lang="en-US" altLang="de-DE" sz="11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kumimoji="0" lang="en-US" altLang="de-DE" sz="1100" smtClean="0"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8763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Unicode MS" pitchFamily="34" charset="-128"/>
              </a:defRPr>
            </a:lvl1pPr>
            <a:lvl2pPr marL="715963" indent="-274638" algn="l" defTabSz="8763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Unicode MS" pitchFamily="34" charset="-128"/>
              </a:defRPr>
            </a:lvl2pPr>
            <a:lvl3pPr marL="1101725" indent="-219075" algn="l" defTabSz="8763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Unicode MS" pitchFamily="34" charset="-128"/>
              </a:defRPr>
            </a:lvl3pPr>
            <a:lvl4pPr marL="1543050" indent="-219075" algn="l" defTabSz="8763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Unicode MS" pitchFamily="34" charset="-128"/>
              </a:defRPr>
            </a:lvl4pPr>
            <a:lvl5pPr marL="1984375" indent="-219075" algn="l" defTabSz="8763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Unicode MS" pitchFamily="34" charset="-128"/>
              </a:defRPr>
            </a:lvl5pPr>
            <a:lvl6pPr marL="2441575" indent="-219075" defTabSz="8763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Unicode MS" pitchFamily="34" charset="-128"/>
              </a:defRPr>
            </a:lvl6pPr>
            <a:lvl7pPr marL="2898775" indent="-219075" defTabSz="8763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Unicode MS" pitchFamily="34" charset="-128"/>
              </a:defRPr>
            </a:lvl7pPr>
            <a:lvl8pPr marL="3355975" indent="-219075" defTabSz="8763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Unicode MS" pitchFamily="34" charset="-128"/>
              </a:defRPr>
            </a:lvl8pPr>
            <a:lvl9pPr marL="3813175" indent="-219075" defTabSz="8763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EE4FDC4-EF73-4539-96B5-5FBC7A1973AB}" type="slidenum">
              <a:rPr kumimoji="0" lang="en-US" altLang="de-DE" sz="11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kumimoji="0" lang="en-US" altLang="de-DE" sz="1100" smtClean="0"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96916-F9E3-463B-B59F-334BD7D671F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9206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9BF14-3461-40F4-8B38-34BBBEE757A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5238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7F995-B1FF-41A5-9904-8D71760CA61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71136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EF775-00CC-446E-B982-740C6B16A59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07160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6F0B2-6037-4825-9D53-EB6D73729F8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06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C008E-137D-4C44-9B72-6E194A2CDCF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001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ED9E7-27AF-4CC5-9BD5-A13A9B4844AA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1218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4252A-0016-4844-B335-AEB9A329267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9185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531A8-B308-496D-B84E-C6D9576457B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509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99AC8-4009-4B38-A0F6-05BA2F5279B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8853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E5544-8E31-49F3-B253-7E05DA588E8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5639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39DA3-D778-4077-BF70-961D6D39FB0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53492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2F307270-E232-4ED4-82A0-D060CD849BD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de-DE" sz="2400">
              <a:latin typeface="Times New Roman" pitchFamily="18" charset="0"/>
            </a:endParaRPr>
          </a:p>
        </p:txBody>
      </p:sp>
      <p:pic>
        <p:nvPicPr>
          <p:cNvPr id="1033" name="Picture 9" descr="EEG neu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16681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2193925" y="422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de-DE" sz="2400" smtClean="0"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25412"/>
            <a:ext cx="7985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5575"/>
            <a:ext cx="8974138" cy="543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Rectangle 13"/>
          <p:cNvSpPr>
            <a:spLocks noChangeArrowheads="1"/>
          </p:cNvSpPr>
          <p:nvPr/>
        </p:nvSpPr>
        <p:spPr bwMode="auto">
          <a:xfrm>
            <a:off x="3049588" y="4021138"/>
            <a:ext cx="44688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de-DE" sz="3200" b="1">
                <a:solidFill>
                  <a:srgbClr val="0000FF"/>
                </a:solidFill>
              </a:rPr>
              <a:t>Reinhard Haas</a:t>
            </a:r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2474913" y="5959475"/>
            <a:ext cx="56165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15000"/>
              </a:spcBef>
            </a:pPr>
            <a:r>
              <a:rPr lang="de-DE" sz="4400" b="1" dirty="0" smtClean="0">
                <a:solidFill>
                  <a:srgbClr val="00FF00"/>
                </a:solidFill>
              </a:rPr>
              <a:t>PRAGUE 2.2.2016</a:t>
            </a:r>
            <a:endParaRPr lang="de-DE" sz="4400" b="1" dirty="0">
              <a:solidFill>
                <a:srgbClr val="00FF00"/>
              </a:solidFill>
            </a:endParaRPr>
          </a:p>
        </p:txBody>
      </p:sp>
      <p:sp>
        <p:nvSpPr>
          <p:cNvPr id="2053" name="Text Box 15"/>
          <p:cNvSpPr txBox="1">
            <a:spLocks noChangeArrowheads="1"/>
          </p:cNvSpPr>
          <p:nvPr/>
        </p:nvSpPr>
        <p:spPr bwMode="auto">
          <a:xfrm>
            <a:off x="1979613" y="4868863"/>
            <a:ext cx="69215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2800">
                <a:solidFill>
                  <a:srgbClr val="0000FF"/>
                </a:solidFill>
              </a:rPr>
              <a:t>Energy Economics Group,  </a:t>
            </a:r>
            <a:br>
              <a:rPr lang="de-DE" sz="2800">
                <a:solidFill>
                  <a:srgbClr val="0000FF"/>
                </a:solidFill>
              </a:rPr>
            </a:br>
            <a:r>
              <a:rPr lang="de-DE" sz="2800">
                <a:solidFill>
                  <a:srgbClr val="0000FF"/>
                </a:solidFill>
              </a:rPr>
              <a:t>Vienna University of Technology  </a:t>
            </a:r>
            <a:endParaRPr lang="de-DE" sz="2800"/>
          </a:p>
        </p:txBody>
      </p:sp>
      <p:sp>
        <p:nvSpPr>
          <p:cNvPr id="2054" name="Rectangle 16"/>
          <p:cNvSpPr>
            <a:spLocks noChangeArrowheads="1"/>
          </p:cNvSpPr>
          <p:nvPr/>
        </p:nvSpPr>
        <p:spPr bwMode="auto">
          <a:xfrm>
            <a:off x="1611313" y="1353458"/>
            <a:ext cx="734536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4400" b="1" dirty="0">
                <a:solidFill>
                  <a:srgbClr val="FF0000"/>
                </a:solidFill>
              </a:rPr>
              <a:t> ELECTRICITY MARKETS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smtClean="0">
                <a:solidFill>
                  <a:srgbClr val="FF0000"/>
                </a:solidFill>
              </a:rPr>
              <a:t>AND THE ROLE OF RENEWABLES </a:t>
            </a:r>
            <a:r>
              <a:rPr lang="en-US" sz="4400" b="1" dirty="0">
                <a:solidFill>
                  <a:srgbClr val="FF0000"/>
                </a:solidFill>
              </a:rPr>
              <a:t>&amp; </a:t>
            </a:r>
            <a:r>
              <a:rPr lang="en-US" sz="4400" b="1" dirty="0" smtClean="0">
                <a:solidFill>
                  <a:srgbClr val="FF0000"/>
                </a:solidFill>
              </a:rPr>
              <a:t>NUCLEAR</a:t>
            </a:r>
            <a:endParaRPr lang="de-DE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81141"/>
            <a:ext cx="8322196" cy="538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691680" y="3512053"/>
            <a:ext cx="1808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de-DE" altLang="en-US" sz="2800" b="1" dirty="0">
                <a:solidFill>
                  <a:srgbClr val="FF0000"/>
                </a:solidFill>
              </a:rPr>
              <a:t>1997: 1 %</a:t>
            </a: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2693763" y="4031166"/>
            <a:ext cx="366070" cy="1196246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01725" y="1844824"/>
            <a:ext cx="2048958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de-DE" altLang="en-US" sz="2400" b="1" dirty="0" smtClean="0">
                <a:solidFill>
                  <a:srgbClr val="FF0000"/>
                </a:solidFill>
              </a:rPr>
              <a:t>2016: 16 </a:t>
            </a:r>
            <a:r>
              <a:rPr lang="de-DE" altLang="en-US" sz="2400" b="1" dirty="0">
                <a:solidFill>
                  <a:srgbClr val="FF0000"/>
                </a:solidFill>
              </a:rPr>
              <a:t>%</a:t>
            </a:r>
            <a:br>
              <a:rPr lang="de-DE" altLang="en-US" sz="2400" b="1" dirty="0">
                <a:solidFill>
                  <a:srgbClr val="FF0000"/>
                </a:solidFill>
              </a:rPr>
            </a:br>
            <a:r>
              <a:rPr lang="de-DE" altLang="en-US" sz="2400" b="1" dirty="0">
                <a:solidFill>
                  <a:srgbClr val="FF0000"/>
                </a:solidFill>
              </a:rPr>
              <a:t>(</a:t>
            </a:r>
            <a:r>
              <a:rPr lang="de-DE" altLang="en-US" sz="2400" b="1" dirty="0" err="1">
                <a:solidFill>
                  <a:srgbClr val="FF0000"/>
                </a:solidFill>
              </a:rPr>
              <a:t>preliminary</a:t>
            </a:r>
            <a:r>
              <a:rPr lang="de-DE" altLang="en-US" sz="2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6804248" y="1596068"/>
            <a:ext cx="1705347" cy="28803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6632" name="Textfeld 8"/>
          <p:cNvSpPr txBox="1">
            <a:spLocks noChangeArrowheads="1"/>
          </p:cNvSpPr>
          <p:nvPr/>
        </p:nvSpPr>
        <p:spPr bwMode="auto">
          <a:xfrm rot="16200000">
            <a:off x="-1476672" y="4631404"/>
            <a:ext cx="32158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de-AT" altLang="de-DE" sz="1400" dirty="0"/>
              <a:t>Source: EUROSTAT, </a:t>
            </a:r>
            <a:r>
              <a:rPr lang="de-AT" altLang="de-DE" sz="1400" dirty="0" err="1"/>
              <a:t>own</a:t>
            </a:r>
            <a:r>
              <a:rPr lang="de-AT" altLang="de-DE" sz="1400" dirty="0"/>
              <a:t> </a:t>
            </a:r>
            <a:r>
              <a:rPr lang="de-AT" altLang="de-DE" sz="1400" dirty="0" err="1"/>
              <a:t>estimations</a:t>
            </a:r>
            <a:r>
              <a:rPr lang="de-AT" altLang="de-DE" sz="1400" dirty="0"/>
              <a:t> </a:t>
            </a:r>
          </a:p>
        </p:txBody>
      </p:sp>
      <p:sp>
        <p:nvSpPr>
          <p:cNvPr id="26633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22784BB-B187-464B-BB5F-A643AF127377}" type="slidenum">
              <a:rPr lang="de-AT" altLang="de-DE" smtClean="0"/>
              <a:pPr eaLnBrk="1" hangingPunct="1"/>
              <a:t>10</a:t>
            </a:fld>
            <a:endParaRPr lang="de-AT" altLang="de-DE" smtClean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500188" y="0"/>
            <a:ext cx="5838825" cy="10763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3200" b="1" dirty="0">
                <a:solidFill>
                  <a:srgbClr val="FF0000"/>
                </a:solidFill>
              </a:rPr>
              <a:t>EU-28: </a:t>
            </a:r>
            <a:r>
              <a:rPr lang="de-DE" altLang="de-DE" sz="3200" b="1" dirty="0" err="1">
                <a:solidFill>
                  <a:srgbClr val="FF0000"/>
                </a:solidFill>
              </a:rPr>
              <a:t>Electricity</a:t>
            </a:r>
            <a:r>
              <a:rPr lang="de-DE" altLang="de-DE" sz="3200" b="1" dirty="0">
                <a:solidFill>
                  <a:srgbClr val="FF0000"/>
                </a:solidFill>
              </a:rPr>
              <a:t> </a:t>
            </a:r>
            <a:r>
              <a:rPr lang="de-DE" altLang="de-DE" sz="3200" b="1" dirty="0" err="1">
                <a:solidFill>
                  <a:srgbClr val="FF0000"/>
                </a:solidFill>
              </a:rPr>
              <a:t>generation</a:t>
            </a:r>
            <a:r>
              <a:rPr lang="de-DE" altLang="de-DE" sz="3200" b="1" dirty="0">
                <a:solidFill>
                  <a:srgbClr val="FF0000"/>
                </a:solidFill>
              </a:rPr>
              <a:t/>
            </a:r>
            <a:br>
              <a:rPr lang="de-DE" altLang="de-DE" sz="3200" b="1" dirty="0">
                <a:solidFill>
                  <a:srgbClr val="FF0000"/>
                </a:solidFill>
              </a:rPr>
            </a:br>
            <a:r>
              <a:rPr lang="de-DE" altLang="de-DE" sz="3200" b="1" dirty="0">
                <a:solidFill>
                  <a:srgbClr val="FF0000"/>
                </a:solidFill>
              </a:rPr>
              <a:t> </a:t>
            </a:r>
            <a:r>
              <a:rPr lang="de-DE" altLang="de-DE" sz="3200" b="1" dirty="0" err="1">
                <a:solidFill>
                  <a:srgbClr val="FF0000"/>
                </a:solidFill>
              </a:rPr>
              <a:t>from</a:t>
            </a:r>
            <a:r>
              <a:rPr lang="de-DE" altLang="de-DE" sz="3200" b="1" dirty="0">
                <a:solidFill>
                  <a:srgbClr val="FF0000"/>
                </a:solidFill>
              </a:rPr>
              <a:t> „</a:t>
            </a:r>
            <a:r>
              <a:rPr lang="de-DE" altLang="de-DE" sz="3200" b="1" dirty="0" err="1">
                <a:solidFill>
                  <a:srgbClr val="FF0000"/>
                </a:solidFill>
              </a:rPr>
              <a:t>new</a:t>
            </a:r>
            <a:r>
              <a:rPr lang="de-DE" altLang="de-DE" sz="3200" b="1" dirty="0">
                <a:solidFill>
                  <a:srgbClr val="FF0000"/>
                </a:solidFill>
              </a:rPr>
              <a:t>“ RES </a:t>
            </a:r>
          </a:p>
        </p:txBody>
      </p:sp>
    </p:spTree>
    <p:extLst>
      <p:ext uri="{BB962C8B-B14F-4D97-AF65-F5344CB8AC3E}">
        <p14:creationId xmlns:p14="http://schemas.microsoft.com/office/powerpoint/2010/main" val="157055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Freeform 2"/>
          <p:cNvSpPr>
            <a:spLocks/>
          </p:cNvSpPr>
          <p:nvPr/>
        </p:nvSpPr>
        <p:spPr bwMode="auto">
          <a:xfrm>
            <a:off x="4439951" y="4191001"/>
            <a:ext cx="4044396" cy="1512168"/>
          </a:xfrm>
          <a:custGeom>
            <a:avLst/>
            <a:gdLst>
              <a:gd name="T0" fmla="*/ 0 w 1920"/>
              <a:gd name="T1" fmla="*/ 2147483647 h 1056"/>
              <a:gd name="T2" fmla="*/ 2147483647 w 1920"/>
              <a:gd name="T3" fmla="*/ 2147483647 h 1056"/>
              <a:gd name="T4" fmla="*/ 2147483647 w 1920"/>
              <a:gd name="T5" fmla="*/ 0 h 10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0" h="1056">
                <a:moveTo>
                  <a:pt x="0" y="1056"/>
                </a:moveTo>
                <a:lnTo>
                  <a:pt x="336" y="240"/>
                </a:lnTo>
                <a:lnTo>
                  <a:pt x="1920" y="0"/>
                </a:lnTo>
              </a:path>
            </a:pathLst>
          </a:custGeom>
          <a:noFill/>
          <a:ln w="98425" cap="flat">
            <a:solidFill>
              <a:srgbClr val="0000FF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5267" name="Text Box 3"/>
          <p:cNvSpPr txBox="1">
            <a:spLocks noChangeArrowheads="1"/>
          </p:cNvSpPr>
          <p:nvPr/>
        </p:nvSpPr>
        <p:spPr bwMode="auto">
          <a:xfrm>
            <a:off x="4743105" y="5775988"/>
            <a:ext cx="24416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b="1" dirty="0" smtClean="0">
                <a:solidFill>
                  <a:srgbClr val="FF0000"/>
                </a:solidFill>
                <a:latin typeface="Arial" pitchFamily="34" charset="0"/>
              </a:rPr>
              <a:t>Short-term </a:t>
            </a:r>
            <a:br>
              <a:rPr lang="de-DE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de-DE" b="1" dirty="0" smtClean="0">
                <a:solidFill>
                  <a:srgbClr val="FF0000"/>
                </a:solidFill>
                <a:latin typeface="Arial" pitchFamily="34" charset="0"/>
              </a:rPr>
              <a:t>marginal </a:t>
            </a:r>
            <a:r>
              <a:rPr lang="de-DE" b="1" dirty="0">
                <a:solidFill>
                  <a:srgbClr val="FF0000"/>
                </a:solidFill>
                <a:latin typeface="Arial" pitchFamily="34" charset="0"/>
              </a:rPr>
              <a:t>costs </a:t>
            </a:r>
          </a:p>
        </p:txBody>
      </p:sp>
      <p:sp>
        <p:nvSpPr>
          <p:cNvPr id="395268" name="Text Box 4"/>
          <p:cNvSpPr txBox="1">
            <a:spLocks noChangeArrowheads="1"/>
          </p:cNvSpPr>
          <p:nvPr/>
        </p:nvSpPr>
        <p:spPr bwMode="auto">
          <a:xfrm>
            <a:off x="6161363" y="4375246"/>
            <a:ext cx="25266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de-DE" b="1" dirty="0" smtClean="0">
                <a:solidFill>
                  <a:srgbClr val="0000FF"/>
                </a:solidFill>
                <a:latin typeface="Arial" pitchFamily="34" charset="0"/>
              </a:rPr>
              <a:t>Long-term </a:t>
            </a:r>
            <a:r>
              <a:rPr lang="de-DE" b="1" dirty="0">
                <a:solidFill>
                  <a:srgbClr val="0000FF"/>
                </a:solidFill>
                <a:latin typeface="Arial" pitchFamily="34" charset="0"/>
              </a:rPr>
              <a:t/>
            </a:r>
            <a:br>
              <a:rPr lang="de-DE" b="1" dirty="0">
                <a:solidFill>
                  <a:srgbClr val="0000FF"/>
                </a:solidFill>
                <a:latin typeface="Arial" pitchFamily="34" charset="0"/>
              </a:rPr>
            </a:br>
            <a:r>
              <a:rPr lang="de-DE" b="1" dirty="0" smtClean="0">
                <a:solidFill>
                  <a:srgbClr val="0000FF"/>
                </a:solidFill>
                <a:latin typeface="Arial" pitchFamily="34" charset="0"/>
              </a:rPr>
              <a:t>marginal costs </a:t>
            </a:r>
            <a:endParaRPr lang="de-DE" b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395269" name="Text Box 5"/>
          <p:cNvSpPr txBox="1">
            <a:spLocks noChangeArrowheads="1"/>
          </p:cNvSpPr>
          <p:nvPr/>
        </p:nvSpPr>
        <p:spPr bwMode="auto">
          <a:xfrm>
            <a:off x="672055" y="3775502"/>
            <a:ext cx="14748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b="1" dirty="0" smtClean="0">
                <a:solidFill>
                  <a:srgbClr val="FF0000"/>
                </a:solidFill>
                <a:latin typeface="Arial" pitchFamily="34" charset="0"/>
              </a:rPr>
              <a:t>Average </a:t>
            </a:r>
            <a:endParaRPr lang="de-DE" b="1" dirty="0">
              <a:solidFill>
                <a:srgbClr val="FF0000"/>
              </a:solidFill>
              <a:latin typeface="Arial" pitchFamily="34" charset="0"/>
            </a:endParaRPr>
          </a:p>
          <a:p>
            <a:r>
              <a:rPr lang="de-DE" b="1" dirty="0" smtClean="0">
                <a:solidFill>
                  <a:srgbClr val="FF0000"/>
                </a:solidFill>
                <a:latin typeface="Arial" pitchFamily="34" charset="0"/>
              </a:rPr>
              <a:t>costs</a:t>
            </a:r>
            <a:endParaRPr lang="de-DE" b="1" dirty="0">
              <a:latin typeface="Arial" pitchFamily="34" charset="0"/>
            </a:endParaRP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 rot="-5400000">
            <a:off x="-1579422" y="3960169"/>
            <a:ext cx="367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de-DE" b="1" dirty="0" smtClean="0">
                <a:latin typeface="Arial" pitchFamily="34" charset="0"/>
              </a:rPr>
              <a:t>Price, costs </a:t>
            </a:r>
            <a:r>
              <a:rPr lang="de-DE" b="1" dirty="0">
                <a:latin typeface="Arial" pitchFamily="34" charset="0"/>
              </a:rPr>
              <a:t>(</a:t>
            </a:r>
            <a:r>
              <a:rPr lang="de-DE" b="1" dirty="0" smtClean="0">
                <a:latin typeface="Arial" pitchFamily="34" charset="0"/>
              </a:rPr>
              <a:t>EUR/MWh</a:t>
            </a:r>
            <a:r>
              <a:rPr lang="de-DE" b="1" dirty="0">
                <a:latin typeface="Arial" pitchFamily="34" charset="0"/>
              </a:rPr>
              <a:t>)</a:t>
            </a:r>
          </a:p>
        </p:txBody>
      </p:sp>
      <p:sp>
        <p:nvSpPr>
          <p:cNvPr id="112648" name="Line 8"/>
          <p:cNvSpPr>
            <a:spLocks noChangeShapeType="1"/>
          </p:cNvSpPr>
          <p:nvPr/>
        </p:nvSpPr>
        <p:spPr bwMode="auto">
          <a:xfrm>
            <a:off x="635747" y="672656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8109141" y="6495727"/>
            <a:ext cx="9028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de-DE" b="1" dirty="0" smtClean="0">
                <a:latin typeface="Arial" pitchFamily="34" charset="0"/>
              </a:rPr>
              <a:t>time </a:t>
            </a:r>
            <a:endParaRPr lang="de-DE" b="1" dirty="0">
              <a:latin typeface="Arial" pitchFamily="34" charset="0"/>
            </a:endParaRPr>
          </a:p>
        </p:txBody>
      </p:sp>
      <p:sp>
        <p:nvSpPr>
          <p:cNvPr id="112650" name="Line 10"/>
          <p:cNvSpPr>
            <a:spLocks noChangeShapeType="1"/>
          </p:cNvSpPr>
          <p:nvPr/>
        </p:nvSpPr>
        <p:spPr bwMode="auto">
          <a:xfrm flipV="1">
            <a:off x="635747" y="950640"/>
            <a:ext cx="0" cy="57759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5275" name="Freeform 11"/>
          <p:cNvSpPr>
            <a:spLocks/>
          </p:cNvSpPr>
          <p:nvPr/>
        </p:nvSpPr>
        <p:spPr bwMode="auto">
          <a:xfrm>
            <a:off x="5512547" y="2780995"/>
            <a:ext cx="3048000" cy="2944079"/>
          </a:xfrm>
          <a:custGeom>
            <a:avLst/>
            <a:gdLst>
              <a:gd name="T0" fmla="*/ 0 w 1824"/>
              <a:gd name="T1" fmla="*/ 2147483647 h 1824"/>
              <a:gd name="T2" fmla="*/ 2147483647 w 1824"/>
              <a:gd name="T3" fmla="*/ 2147483647 h 1824"/>
              <a:gd name="T4" fmla="*/ 2147483647 w 1824"/>
              <a:gd name="T5" fmla="*/ 0 h 18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24" h="1824">
                <a:moveTo>
                  <a:pt x="0" y="1824"/>
                </a:moveTo>
                <a:lnTo>
                  <a:pt x="384" y="480"/>
                </a:lnTo>
                <a:lnTo>
                  <a:pt x="1824" y="0"/>
                </a:lnTo>
              </a:path>
            </a:pathLst>
          </a:custGeom>
          <a:noFill/>
          <a:ln w="85725" cap="flat">
            <a:solidFill>
              <a:schemeClr val="tx1"/>
            </a:solidFill>
            <a:prstDash val="lg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5276" name="Text Box 12"/>
          <p:cNvSpPr txBox="1">
            <a:spLocks noChangeArrowheads="1"/>
          </p:cNvSpPr>
          <p:nvPr/>
        </p:nvSpPr>
        <p:spPr bwMode="auto">
          <a:xfrm>
            <a:off x="4793211" y="2751153"/>
            <a:ext cx="2494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de-DE" b="1" dirty="0" smtClean="0">
                <a:latin typeface="Arial" pitchFamily="34" charset="0"/>
              </a:rPr>
              <a:t>Strategic prices</a:t>
            </a:r>
            <a:endParaRPr lang="de-DE" b="1" dirty="0">
              <a:solidFill>
                <a:srgbClr val="0000FF"/>
              </a:solidFill>
              <a:latin typeface="Arial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841600" y="1886744"/>
            <a:ext cx="5718947" cy="0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4565490" y="1435827"/>
            <a:ext cx="19559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de-DE" sz="1600" b="1" dirty="0">
                <a:latin typeface="Arial" pitchFamily="34" charset="0"/>
              </a:rPr>
              <a:t>a</a:t>
            </a:r>
            <a:r>
              <a:rPr lang="de-DE" sz="1600" b="1" dirty="0" smtClean="0">
                <a:latin typeface="Arial" pitchFamily="34" charset="0"/>
              </a:rPr>
              <a:t>fter liberalisation</a:t>
            </a:r>
            <a:endParaRPr lang="de-DE" sz="1600" b="1" dirty="0">
              <a:solidFill>
                <a:srgbClr val="0000FF"/>
              </a:solidFill>
              <a:latin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35747" y="1886744"/>
            <a:ext cx="2205853" cy="0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646768" y="1435827"/>
            <a:ext cx="219483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de-DE" sz="1600" b="1" dirty="0">
                <a:latin typeface="Arial" pitchFamily="34" charset="0"/>
              </a:rPr>
              <a:t>b</a:t>
            </a:r>
            <a:r>
              <a:rPr lang="de-DE" sz="1600" b="1" dirty="0" smtClean="0">
                <a:latin typeface="Arial" pitchFamily="34" charset="0"/>
              </a:rPr>
              <a:t>efore  liberalisation</a:t>
            </a:r>
            <a:endParaRPr lang="de-DE" sz="1600" b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35747" y="4695056"/>
            <a:ext cx="7783286" cy="1051790"/>
          </a:xfrm>
          <a:custGeom>
            <a:avLst/>
            <a:gdLst>
              <a:gd name="connsiteX0" fmla="*/ 0 w 7783286"/>
              <a:gd name="connsiteY0" fmla="*/ 10886 h 859972"/>
              <a:gd name="connsiteX1" fmla="*/ 2155371 w 7783286"/>
              <a:gd name="connsiteY1" fmla="*/ 0 h 859972"/>
              <a:gd name="connsiteX2" fmla="*/ 2275114 w 7783286"/>
              <a:gd name="connsiteY2" fmla="*/ 859972 h 859972"/>
              <a:gd name="connsiteX3" fmla="*/ 7783286 w 7783286"/>
              <a:gd name="connsiteY3" fmla="*/ 859972 h 85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3286" h="859972">
                <a:moveTo>
                  <a:pt x="0" y="10886"/>
                </a:moveTo>
                <a:lnTo>
                  <a:pt x="2155371" y="0"/>
                </a:lnTo>
                <a:lnTo>
                  <a:pt x="2275114" y="859972"/>
                </a:lnTo>
                <a:lnTo>
                  <a:pt x="7783286" y="859972"/>
                </a:lnTo>
              </a:path>
            </a:pathLst>
          </a:custGeom>
          <a:noFill/>
          <a:ln w="857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-468560" y="116632"/>
            <a:ext cx="937260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4000" b="1" dirty="0">
                <a:solidFill>
                  <a:srgbClr val="FF0000"/>
                </a:solidFill>
              </a:rPr>
              <a:t>2 HOW PRICES COME </a:t>
            </a:r>
            <a:br>
              <a:rPr lang="de-DE" sz="4000" b="1" dirty="0">
                <a:solidFill>
                  <a:srgbClr val="FF0000"/>
                </a:solidFill>
              </a:rPr>
            </a:br>
            <a:r>
              <a:rPr lang="de-DE" sz="4000" b="1" dirty="0">
                <a:solidFill>
                  <a:srgbClr val="FF0000"/>
                </a:solidFill>
              </a:rPr>
              <a:t>ABOUT (SOME THEORY) </a:t>
            </a:r>
            <a:endParaRPr lang="de-DE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59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5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5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5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5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5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5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6" grpId="0" animBg="1"/>
      <p:bldP spid="395267" grpId="0" autoUpdateAnimBg="0"/>
      <p:bldP spid="395268" grpId="0" autoUpdateAnimBg="0"/>
      <p:bldP spid="395269" grpId="0" autoUpdateAnimBg="0"/>
      <p:bldP spid="395275" grpId="0" animBg="1"/>
      <p:bldP spid="395276" grpId="0" autoUpdateAnimBg="0"/>
      <p:bldP spid="20" grpId="0" autoUpdateAnimBg="0"/>
      <p:bldP spid="2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850900" y="6478588"/>
            <a:ext cx="7581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 flipV="1">
            <a:off x="850900" y="1846263"/>
            <a:ext cx="31750" cy="46323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 rot="-5400000">
            <a:off x="-920749" y="3355975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000"/>
              <a:t>Costs (EUR/MWh)</a:t>
            </a:r>
            <a:endParaRPr lang="de-DE" altLang="en-US" sz="2400">
              <a:latin typeface="Times New Roman" pitchFamily="18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435850" y="6478588"/>
            <a:ext cx="79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000" b="1"/>
              <a:t>MWh</a:t>
            </a:r>
            <a:endParaRPr lang="de-DE" altLang="en-US" sz="2400">
              <a:latin typeface="Times New Roman" pitchFamily="18" charset="0"/>
            </a:endParaRP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184150" y="574675"/>
            <a:ext cx="8915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en-US" sz="3200" b="1">
                <a:solidFill>
                  <a:srgbClr val="FF0000"/>
                </a:solidFill>
              </a:rPr>
              <a:t>THE </a:t>
            </a:r>
            <a:r>
              <a:rPr lang="de-DE" altLang="en-US" sz="4000" b="1" i="1">
                <a:solidFill>
                  <a:srgbClr val="FF0000"/>
                </a:solidFill>
              </a:rPr>
              <a:t>MERIT-ORDER</a:t>
            </a:r>
            <a:br>
              <a:rPr lang="de-DE" altLang="en-US" sz="4000" b="1" i="1">
                <a:solidFill>
                  <a:srgbClr val="FF0000"/>
                </a:solidFill>
              </a:rPr>
            </a:br>
            <a:r>
              <a:rPr lang="de-DE" altLang="en-US" sz="3200" b="1">
                <a:solidFill>
                  <a:srgbClr val="FF0000"/>
                </a:solidFill>
              </a:rPr>
              <a:t> CURVE OF SUPPLY  </a:t>
            </a:r>
            <a:r>
              <a:rPr lang="de-DE" altLang="en-US" sz="3600" b="1">
                <a:solidFill>
                  <a:srgbClr val="FF0000"/>
                </a:solidFill>
              </a:rPr>
              <a:t/>
            </a:r>
            <a:br>
              <a:rPr lang="de-DE" altLang="en-US" sz="3600" b="1">
                <a:solidFill>
                  <a:srgbClr val="FF0000"/>
                </a:solidFill>
              </a:rPr>
            </a:br>
            <a:endParaRPr lang="de-DE" altLang="en-US" sz="3600"/>
          </a:p>
        </p:txBody>
      </p:sp>
      <p:sp>
        <p:nvSpPr>
          <p:cNvPr id="15367" name="Text Box 13"/>
          <p:cNvSpPr txBox="1">
            <a:spLocks noChangeArrowheads="1"/>
          </p:cNvSpPr>
          <p:nvPr/>
        </p:nvSpPr>
        <p:spPr bwMode="auto">
          <a:xfrm>
            <a:off x="7466013" y="2276475"/>
            <a:ext cx="131286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en-US"/>
              <a:t>Coal (old)  </a:t>
            </a:r>
            <a:endParaRPr lang="de-DE" altLang="en-US"/>
          </a:p>
        </p:txBody>
      </p:sp>
      <p:sp>
        <p:nvSpPr>
          <p:cNvPr id="15368" name="Text Box 14"/>
          <p:cNvSpPr txBox="1">
            <a:spLocks noChangeArrowheads="1"/>
          </p:cNvSpPr>
          <p:nvPr/>
        </p:nvSpPr>
        <p:spPr bwMode="auto">
          <a:xfrm>
            <a:off x="3173413" y="5257800"/>
            <a:ext cx="9794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en-US"/>
              <a:t>Nuclear</a:t>
            </a:r>
            <a:endParaRPr lang="de-DE" altLang="en-US"/>
          </a:p>
        </p:txBody>
      </p:sp>
      <p:sp>
        <p:nvSpPr>
          <p:cNvPr id="15369" name="TextBox 1"/>
          <p:cNvSpPr txBox="1">
            <a:spLocks noChangeArrowheads="1"/>
          </p:cNvSpPr>
          <p:nvPr/>
        </p:nvSpPr>
        <p:spPr bwMode="auto">
          <a:xfrm>
            <a:off x="1279525" y="1266825"/>
            <a:ext cx="6723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based on short-term marginal costs (MC)</a:t>
            </a:r>
          </a:p>
        </p:txBody>
      </p:sp>
      <p:sp>
        <p:nvSpPr>
          <p:cNvPr id="15370" name="Freeform 15"/>
          <p:cNvSpPr>
            <a:spLocks/>
          </p:cNvSpPr>
          <p:nvPr/>
        </p:nvSpPr>
        <p:spPr bwMode="auto">
          <a:xfrm>
            <a:off x="850900" y="1931194"/>
            <a:ext cx="6858000" cy="4462462"/>
          </a:xfrm>
          <a:custGeom>
            <a:avLst/>
            <a:gdLst>
              <a:gd name="T0" fmla="*/ 0 w 6858000"/>
              <a:gd name="T1" fmla="*/ 4452257 h 4463143"/>
              <a:gd name="T2" fmla="*/ 1861457 w 6858000"/>
              <a:gd name="T3" fmla="*/ 4463143 h 4463143"/>
              <a:gd name="T4" fmla="*/ 1850571 w 6858000"/>
              <a:gd name="T5" fmla="*/ 3875314 h 4463143"/>
              <a:gd name="T6" fmla="*/ 4343400 w 6858000"/>
              <a:gd name="T7" fmla="*/ 3875314 h 4463143"/>
              <a:gd name="T8" fmla="*/ 4365171 w 6858000"/>
              <a:gd name="T9" fmla="*/ 2133600 h 4463143"/>
              <a:gd name="T10" fmla="*/ 5061857 w 6858000"/>
              <a:gd name="T11" fmla="*/ 2133600 h 4463143"/>
              <a:gd name="T12" fmla="*/ 5061857 w 6858000"/>
              <a:gd name="T13" fmla="*/ 1763485 h 4463143"/>
              <a:gd name="T14" fmla="*/ 5497286 w 6858000"/>
              <a:gd name="T15" fmla="*/ 1763485 h 4463143"/>
              <a:gd name="T16" fmla="*/ 5497286 w 6858000"/>
              <a:gd name="T17" fmla="*/ 1415143 h 4463143"/>
              <a:gd name="T18" fmla="*/ 5856514 w 6858000"/>
              <a:gd name="T19" fmla="*/ 1415143 h 4463143"/>
              <a:gd name="T20" fmla="*/ 5856514 w 6858000"/>
              <a:gd name="T21" fmla="*/ 1251857 h 4463143"/>
              <a:gd name="T22" fmla="*/ 6128657 w 6858000"/>
              <a:gd name="T23" fmla="*/ 1240971 h 4463143"/>
              <a:gd name="T24" fmla="*/ 6128657 w 6858000"/>
              <a:gd name="T25" fmla="*/ 881743 h 4463143"/>
              <a:gd name="T26" fmla="*/ 6477000 w 6858000"/>
              <a:gd name="T27" fmla="*/ 870857 h 4463143"/>
              <a:gd name="T28" fmla="*/ 6477000 w 6858000"/>
              <a:gd name="T29" fmla="*/ 283028 h 4463143"/>
              <a:gd name="T30" fmla="*/ 6858000 w 6858000"/>
              <a:gd name="T31" fmla="*/ 283028 h 4463143"/>
              <a:gd name="T32" fmla="*/ 6858000 w 6858000"/>
              <a:gd name="T33" fmla="*/ 0 h 44631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858000" h="4463143">
                <a:moveTo>
                  <a:pt x="0" y="4452257"/>
                </a:moveTo>
                <a:lnTo>
                  <a:pt x="1861457" y="4463143"/>
                </a:lnTo>
                <a:lnTo>
                  <a:pt x="1850571" y="3875314"/>
                </a:lnTo>
                <a:lnTo>
                  <a:pt x="4343400" y="3875314"/>
                </a:lnTo>
                <a:lnTo>
                  <a:pt x="4365171" y="2133600"/>
                </a:lnTo>
                <a:lnTo>
                  <a:pt x="5061857" y="2133600"/>
                </a:lnTo>
                <a:lnTo>
                  <a:pt x="5061857" y="1763485"/>
                </a:lnTo>
                <a:lnTo>
                  <a:pt x="5497286" y="1763485"/>
                </a:lnTo>
                <a:lnTo>
                  <a:pt x="5497286" y="1415143"/>
                </a:lnTo>
                <a:lnTo>
                  <a:pt x="5856514" y="1415143"/>
                </a:lnTo>
                <a:lnTo>
                  <a:pt x="5856514" y="1251857"/>
                </a:lnTo>
                <a:lnTo>
                  <a:pt x="6128657" y="1240971"/>
                </a:lnTo>
                <a:lnTo>
                  <a:pt x="6128657" y="881743"/>
                </a:lnTo>
                <a:lnTo>
                  <a:pt x="6477000" y="870857"/>
                </a:lnTo>
                <a:lnTo>
                  <a:pt x="6477000" y="283028"/>
                </a:lnTo>
                <a:lnTo>
                  <a:pt x="6858000" y="283028"/>
                </a:lnTo>
                <a:lnTo>
                  <a:pt x="6858000" y="0"/>
                </a:lnTo>
              </a:path>
            </a:pathLst>
          </a:custGeom>
          <a:noFill/>
          <a:ln w="730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Text Box 15"/>
          <p:cNvSpPr txBox="1">
            <a:spLocks noChangeArrowheads="1"/>
          </p:cNvSpPr>
          <p:nvPr/>
        </p:nvSpPr>
        <p:spPr bwMode="auto">
          <a:xfrm>
            <a:off x="1011238" y="5886450"/>
            <a:ext cx="14557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en-US"/>
              <a:t>Hydro, Wind</a:t>
            </a:r>
            <a:endParaRPr lang="de-DE" altLang="en-US"/>
          </a:p>
        </p:txBody>
      </p:sp>
      <p:sp>
        <p:nvSpPr>
          <p:cNvPr id="15372" name="Text Box 16"/>
          <p:cNvSpPr txBox="1">
            <a:spLocks noChangeArrowheads="1"/>
          </p:cNvSpPr>
          <p:nvPr/>
        </p:nvSpPr>
        <p:spPr bwMode="auto">
          <a:xfrm>
            <a:off x="6053138" y="3768725"/>
            <a:ext cx="20685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en-US"/>
              <a:t>Natural gas (new) </a:t>
            </a:r>
            <a:endParaRPr lang="de-DE" altLang="en-US"/>
          </a:p>
        </p:txBody>
      </p:sp>
      <p:sp>
        <p:nvSpPr>
          <p:cNvPr id="15373" name="Text Box 6"/>
          <p:cNvSpPr txBox="1">
            <a:spLocks noChangeArrowheads="1"/>
          </p:cNvSpPr>
          <p:nvPr/>
        </p:nvSpPr>
        <p:spPr bwMode="auto">
          <a:xfrm>
            <a:off x="3490913" y="3122613"/>
            <a:ext cx="25939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400" b="1">
                <a:solidFill>
                  <a:srgbClr val="FF0000"/>
                </a:solidFill>
              </a:rPr>
              <a:t>Supply curve S: </a:t>
            </a:r>
            <a:br>
              <a:rPr lang="de-DE" altLang="en-US" sz="2400" b="1">
                <a:solidFill>
                  <a:srgbClr val="FF0000"/>
                </a:solidFill>
              </a:rPr>
            </a:br>
            <a:r>
              <a:rPr lang="de-DE" altLang="en-US" sz="2400" b="1">
                <a:solidFill>
                  <a:srgbClr val="FF0000"/>
                </a:solidFill>
              </a:rPr>
              <a:t>marginal costs</a:t>
            </a:r>
            <a:endParaRPr lang="de-DE" alt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69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723900" y="6405563"/>
            <a:ext cx="7581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 flipV="1">
            <a:off x="723900" y="1773238"/>
            <a:ext cx="31750" cy="46323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 rot="-5400000">
            <a:off x="-1027112" y="5159375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000"/>
              <a:t>Costs,Price (EUR/MWh)</a:t>
            </a:r>
            <a:endParaRPr lang="de-DE" altLang="en-US" sz="2400">
              <a:latin typeface="Times New Roman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812088" y="6488113"/>
            <a:ext cx="79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000" b="1"/>
              <a:t>MWh</a:t>
            </a:r>
            <a:endParaRPr lang="de-DE" altLang="en-US" sz="2400">
              <a:latin typeface="Times New Roman" pitchFamily="18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125663" y="4797425"/>
            <a:ext cx="129381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400" b="1">
                <a:solidFill>
                  <a:srgbClr val="FF0000"/>
                </a:solidFill>
              </a:rPr>
              <a:t>Supply </a:t>
            </a:r>
            <a:br>
              <a:rPr lang="de-DE" altLang="en-US" sz="2400" b="1">
                <a:solidFill>
                  <a:srgbClr val="FF0000"/>
                </a:solidFill>
              </a:rPr>
            </a:br>
            <a:r>
              <a:rPr lang="de-DE" altLang="en-US" sz="2400" b="1">
                <a:solidFill>
                  <a:srgbClr val="FF0000"/>
                </a:solidFill>
              </a:rPr>
              <a:t>curve S</a:t>
            </a:r>
            <a:endParaRPr lang="de-DE" alt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03113" name="Line 9"/>
          <p:cNvSpPr>
            <a:spLocks noChangeShapeType="1"/>
          </p:cNvSpPr>
          <p:nvPr/>
        </p:nvSpPr>
        <p:spPr bwMode="auto">
          <a:xfrm flipH="1">
            <a:off x="755650" y="4031117"/>
            <a:ext cx="43926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228600" y="333375"/>
            <a:ext cx="8915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en-US" sz="3200" b="1">
                <a:solidFill>
                  <a:srgbClr val="FF0000"/>
                </a:solidFill>
              </a:rPr>
              <a:t>BASIC PRINCIPLE OF </a:t>
            </a:r>
            <a:br>
              <a:rPr lang="de-DE" altLang="en-US" sz="3200" b="1">
                <a:solidFill>
                  <a:srgbClr val="FF0000"/>
                </a:solidFill>
              </a:rPr>
            </a:br>
            <a:r>
              <a:rPr lang="de-DE" altLang="en-US" sz="3200" b="1">
                <a:solidFill>
                  <a:srgbClr val="FF0000"/>
                </a:solidFill>
              </a:rPr>
              <a:t>COMPETITION: </a:t>
            </a:r>
            <a:br>
              <a:rPr lang="de-DE" altLang="en-US" sz="3200" b="1">
                <a:solidFill>
                  <a:srgbClr val="FF0000"/>
                </a:solidFill>
              </a:rPr>
            </a:br>
            <a:r>
              <a:rPr lang="de-DE" altLang="en-US" sz="3200" b="1">
                <a:solidFill>
                  <a:srgbClr val="FF0000"/>
                </a:solidFill>
              </a:rPr>
              <a:t>PRICE = MARGINAL COSTS</a:t>
            </a:r>
            <a:endParaRPr lang="de-DE" altLang="en-US"/>
          </a:p>
        </p:txBody>
      </p:sp>
      <p:sp>
        <p:nvSpPr>
          <p:cNvPr id="303118" name="Text Box 14"/>
          <p:cNvSpPr txBox="1">
            <a:spLocks noChangeArrowheads="1"/>
          </p:cNvSpPr>
          <p:nvPr/>
        </p:nvSpPr>
        <p:spPr bwMode="auto">
          <a:xfrm>
            <a:off x="960438" y="4005263"/>
            <a:ext cx="385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000"/>
              <a:t>Price  = „System“-marginal costs</a:t>
            </a:r>
            <a:endParaRPr lang="de-DE" altLang="en-US" sz="2000">
              <a:latin typeface="Times New Roman" pitchFamily="18" charset="0"/>
            </a:endParaRPr>
          </a:p>
        </p:txBody>
      </p:sp>
      <p:sp>
        <p:nvSpPr>
          <p:cNvPr id="16394" name="Text Box 15"/>
          <p:cNvSpPr txBox="1">
            <a:spLocks noChangeArrowheads="1"/>
          </p:cNvSpPr>
          <p:nvPr/>
        </p:nvSpPr>
        <p:spPr bwMode="auto">
          <a:xfrm>
            <a:off x="808038" y="5897563"/>
            <a:ext cx="145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en-US"/>
              <a:t>Hydro, Wind</a:t>
            </a:r>
            <a:endParaRPr lang="de-DE" altLang="en-US"/>
          </a:p>
        </p:txBody>
      </p:sp>
      <p:sp>
        <p:nvSpPr>
          <p:cNvPr id="16395" name="Text Box 16"/>
          <p:cNvSpPr txBox="1">
            <a:spLocks noChangeArrowheads="1"/>
          </p:cNvSpPr>
          <p:nvPr/>
        </p:nvSpPr>
        <p:spPr bwMode="auto">
          <a:xfrm>
            <a:off x="5819775" y="3810000"/>
            <a:ext cx="20685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en-US"/>
              <a:t>Natural gas (new) </a:t>
            </a:r>
            <a:endParaRPr lang="de-DE" altLang="en-US"/>
          </a:p>
        </p:txBody>
      </p:sp>
      <p:sp>
        <p:nvSpPr>
          <p:cNvPr id="16396" name="Text Box 17"/>
          <p:cNvSpPr txBox="1">
            <a:spLocks noChangeArrowheads="1"/>
          </p:cNvSpPr>
          <p:nvPr/>
        </p:nvSpPr>
        <p:spPr bwMode="auto">
          <a:xfrm>
            <a:off x="7429500" y="2205038"/>
            <a:ext cx="13128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en-US"/>
              <a:t>Coal (old)  </a:t>
            </a:r>
            <a:endParaRPr lang="de-DE" altLang="en-US"/>
          </a:p>
        </p:txBody>
      </p:sp>
      <p:sp>
        <p:nvSpPr>
          <p:cNvPr id="303122" name="Line 18"/>
          <p:cNvSpPr>
            <a:spLocks noChangeShapeType="1"/>
          </p:cNvSpPr>
          <p:nvPr/>
        </p:nvSpPr>
        <p:spPr bwMode="auto">
          <a:xfrm>
            <a:off x="4932363" y="1628775"/>
            <a:ext cx="1223962" cy="4752975"/>
          </a:xfrm>
          <a:prstGeom prst="line">
            <a:avLst/>
          </a:prstGeom>
          <a:noFill/>
          <a:ln w="603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Text Box 20"/>
          <p:cNvSpPr txBox="1">
            <a:spLocks noChangeArrowheads="1"/>
          </p:cNvSpPr>
          <p:nvPr/>
        </p:nvSpPr>
        <p:spPr bwMode="auto">
          <a:xfrm>
            <a:off x="3706813" y="5172075"/>
            <a:ext cx="97948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en-US"/>
              <a:t>Nuclear</a:t>
            </a:r>
            <a:endParaRPr lang="de-DE" altLang="en-US"/>
          </a:p>
        </p:txBody>
      </p:sp>
      <p:sp>
        <p:nvSpPr>
          <p:cNvPr id="303126" name="Text Box 22"/>
          <p:cNvSpPr txBox="1">
            <a:spLocks noChangeArrowheads="1"/>
          </p:cNvSpPr>
          <p:nvPr/>
        </p:nvSpPr>
        <p:spPr bwMode="auto">
          <a:xfrm>
            <a:off x="3282950" y="1844675"/>
            <a:ext cx="2057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400" b="1"/>
              <a:t>Demand D</a:t>
            </a:r>
            <a:endParaRPr lang="de-DE" altLang="en-US" sz="3200" b="1" baseline="-25000"/>
          </a:p>
        </p:txBody>
      </p:sp>
      <p:sp>
        <p:nvSpPr>
          <p:cNvPr id="303127" name="Text Box 23"/>
          <p:cNvSpPr txBox="1">
            <a:spLocks noChangeArrowheads="1"/>
          </p:cNvSpPr>
          <p:nvPr/>
        </p:nvSpPr>
        <p:spPr bwMode="auto">
          <a:xfrm>
            <a:off x="179388" y="3357563"/>
            <a:ext cx="649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400" b="1"/>
              <a:t>p</a:t>
            </a:r>
            <a:r>
              <a:rPr lang="de-DE" altLang="en-US" sz="3200" b="1" baseline="-25000"/>
              <a:t>t1</a:t>
            </a:r>
          </a:p>
        </p:txBody>
      </p:sp>
      <p:sp>
        <p:nvSpPr>
          <p:cNvPr id="16401" name="Freeform 4"/>
          <p:cNvSpPr>
            <a:spLocks/>
          </p:cNvSpPr>
          <p:nvPr/>
        </p:nvSpPr>
        <p:spPr bwMode="auto">
          <a:xfrm>
            <a:off x="738188" y="1917278"/>
            <a:ext cx="6858000" cy="4464050"/>
          </a:xfrm>
          <a:custGeom>
            <a:avLst/>
            <a:gdLst>
              <a:gd name="T0" fmla="*/ 0 w 6858000"/>
              <a:gd name="T1" fmla="*/ 4452257 h 4463143"/>
              <a:gd name="T2" fmla="*/ 1861457 w 6858000"/>
              <a:gd name="T3" fmla="*/ 4463143 h 4463143"/>
              <a:gd name="T4" fmla="*/ 1850571 w 6858000"/>
              <a:gd name="T5" fmla="*/ 3875314 h 4463143"/>
              <a:gd name="T6" fmla="*/ 4343400 w 6858000"/>
              <a:gd name="T7" fmla="*/ 3875314 h 4463143"/>
              <a:gd name="T8" fmla="*/ 4365171 w 6858000"/>
              <a:gd name="T9" fmla="*/ 2133600 h 4463143"/>
              <a:gd name="T10" fmla="*/ 5061857 w 6858000"/>
              <a:gd name="T11" fmla="*/ 2133600 h 4463143"/>
              <a:gd name="T12" fmla="*/ 5061857 w 6858000"/>
              <a:gd name="T13" fmla="*/ 1763485 h 4463143"/>
              <a:gd name="T14" fmla="*/ 5497286 w 6858000"/>
              <a:gd name="T15" fmla="*/ 1763485 h 4463143"/>
              <a:gd name="T16" fmla="*/ 5497286 w 6858000"/>
              <a:gd name="T17" fmla="*/ 1415143 h 4463143"/>
              <a:gd name="T18" fmla="*/ 5856514 w 6858000"/>
              <a:gd name="T19" fmla="*/ 1415143 h 4463143"/>
              <a:gd name="T20" fmla="*/ 5856514 w 6858000"/>
              <a:gd name="T21" fmla="*/ 1251857 h 4463143"/>
              <a:gd name="T22" fmla="*/ 6128657 w 6858000"/>
              <a:gd name="T23" fmla="*/ 1240971 h 4463143"/>
              <a:gd name="T24" fmla="*/ 6128657 w 6858000"/>
              <a:gd name="T25" fmla="*/ 881743 h 4463143"/>
              <a:gd name="T26" fmla="*/ 6477000 w 6858000"/>
              <a:gd name="T27" fmla="*/ 870857 h 4463143"/>
              <a:gd name="T28" fmla="*/ 6477000 w 6858000"/>
              <a:gd name="T29" fmla="*/ 283028 h 4463143"/>
              <a:gd name="T30" fmla="*/ 6858000 w 6858000"/>
              <a:gd name="T31" fmla="*/ 283028 h 4463143"/>
              <a:gd name="T32" fmla="*/ 6858000 w 6858000"/>
              <a:gd name="T33" fmla="*/ 0 h 44631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858000" h="4463143">
                <a:moveTo>
                  <a:pt x="0" y="4452257"/>
                </a:moveTo>
                <a:lnTo>
                  <a:pt x="1861457" y="4463143"/>
                </a:lnTo>
                <a:lnTo>
                  <a:pt x="1850571" y="3875314"/>
                </a:lnTo>
                <a:lnTo>
                  <a:pt x="4343400" y="3875314"/>
                </a:lnTo>
                <a:lnTo>
                  <a:pt x="4365171" y="2133600"/>
                </a:lnTo>
                <a:lnTo>
                  <a:pt x="5061857" y="2133600"/>
                </a:lnTo>
                <a:lnTo>
                  <a:pt x="5061857" y="1763485"/>
                </a:lnTo>
                <a:lnTo>
                  <a:pt x="5497286" y="1763485"/>
                </a:lnTo>
                <a:lnTo>
                  <a:pt x="5497286" y="1415143"/>
                </a:lnTo>
                <a:lnTo>
                  <a:pt x="5856514" y="1415143"/>
                </a:lnTo>
                <a:lnTo>
                  <a:pt x="5856514" y="1251857"/>
                </a:lnTo>
                <a:lnTo>
                  <a:pt x="6128657" y="1240971"/>
                </a:lnTo>
                <a:lnTo>
                  <a:pt x="6128657" y="881743"/>
                </a:lnTo>
                <a:lnTo>
                  <a:pt x="6477000" y="870857"/>
                </a:lnTo>
                <a:lnTo>
                  <a:pt x="6477000" y="283028"/>
                </a:lnTo>
                <a:lnTo>
                  <a:pt x="6858000" y="283028"/>
                </a:lnTo>
                <a:lnTo>
                  <a:pt x="6858000" y="0"/>
                </a:lnTo>
              </a:path>
            </a:pathLst>
          </a:custGeom>
          <a:noFill/>
          <a:ln w="730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291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13" grpId="0" animBg="1"/>
      <p:bldP spid="303118" grpId="0"/>
      <p:bldP spid="3031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1204913" y="6019800"/>
            <a:ext cx="7581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 flipV="1">
            <a:off x="1204913" y="1387475"/>
            <a:ext cx="31750" cy="46323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 rot="-5400000">
            <a:off x="-552449" y="5165725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000"/>
              <a:t>Costs,Price (EUR/MWh)</a:t>
            </a:r>
            <a:endParaRPr lang="de-DE" altLang="en-US" sz="2400">
              <a:latin typeface="Times New Roman" pitchFamily="18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8293100" y="6102350"/>
            <a:ext cx="79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000" b="1"/>
              <a:t>MWh</a:t>
            </a:r>
            <a:endParaRPr lang="de-DE" altLang="en-US" sz="2400">
              <a:latin typeface="Times New Roman" pitchFamily="18" charset="0"/>
            </a:endParaRPr>
          </a:p>
        </p:txBody>
      </p:sp>
      <p:sp>
        <p:nvSpPr>
          <p:cNvPr id="440326" name="Text Box 6"/>
          <p:cNvSpPr txBox="1">
            <a:spLocks noChangeArrowheads="1"/>
          </p:cNvSpPr>
          <p:nvPr/>
        </p:nvSpPr>
        <p:spPr bwMode="auto">
          <a:xfrm>
            <a:off x="2339975" y="4365625"/>
            <a:ext cx="129381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400" b="1">
                <a:solidFill>
                  <a:srgbClr val="FF0000"/>
                </a:solidFill>
              </a:rPr>
              <a:t>Supply </a:t>
            </a:r>
            <a:br>
              <a:rPr lang="de-DE" altLang="en-US" sz="2400" b="1">
                <a:solidFill>
                  <a:srgbClr val="FF0000"/>
                </a:solidFill>
              </a:rPr>
            </a:br>
            <a:r>
              <a:rPr lang="de-DE" altLang="en-US" sz="2400" b="1">
                <a:solidFill>
                  <a:srgbClr val="FF0000"/>
                </a:solidFill>
              </a:rPr>
              <a:t>curve S</a:t>
            </a:r>
            <a:endParaRPr lang="de-DE" alt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40327" name="Text Box 7"/>
          <p:cNvSpPr txBox="1">
            <a:spLocks noChangeArrowheads="1"/>
          </p:cNvSpPr>
          <p:nvPr/>
        </p:nvSpPr>
        <p:spPr bwMode="auto">
          <a:xfrm>
            <a:off x="5940425" y="908050"/>
            <a:ext cx="153511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400" b="1"/>
              <a:t>Demand </a:t>
            </a:r>
            <a:br>
              <a:rPr lang="de-DE" altLang="en-US" sz="2400" b="1"/>
            </a:br>
            <a:r>
              <a:rPr lang="de-DE" altLang="en-US" sz="2400" b="1"/>
              <a:t>D</a:t>
            </a:r>
            <a:r>
              <a:rPr lang="de-DE" altLang="en-US" sz="3200" b="1" baseline="-25000"/>
              <a:t>t2</a:t>
            </a:r>
          </a:p>
        </p:txBody>
      </p:sp>
      <p:sp>
        <p:nvSpPr>
          <p:cNvPr id="440328" name="Line 8"/>
          <p:cNvSpPr>
            <a:spLocks noChangeShapeType="1"/>
          </p:cNvSpPr>
          <p:nvPr/>
        </p:nvSpPr>
        <p:spPr bwMode="auto">
          <a:xfrm flipH="1">
            <a:off x="1236663" y="3619500"/>
            <a:ext cx="4267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33" name="Text Box 13"/>
          <p:cNvSpPr txBox="1">
            <a:spLocks noChangeArrowheads="1"/>
          </p:cNvSpPr>
          <p:nvPr/>
        </p:nvSpPr>
        <p:spPr bwMode="auto">
          <a:xfrm>
            <a:off x="1455738" y="3079750"/>
            <a:ext cx="3856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000"/>
              <a:t>Price  = „System“-marginal costs</a:t>
            </a:r>
            <a:endParaRPr lang="de-DE" altLang="en-US" sz="2000">
              <a:latin typeface="Times New Roman" pitchFamily="18" charset="0"/>
            </a:endParaRPr>
          </a:p>
        </p:txBody>
      </p:sp>
      <p:sp>
        <p:nvSpPr>
          <p:cNvPr id="440337" name="Line 17"/>
          <p:cNvSpPr>
            <a:spLocks noChangeShapeType="1"/>
          </p:cNvSpPr>
          <p:nvPr/>
        </p:nvSpPr>
        <p:spPr bwMode="auto">
          <a:xfrm>
            <a:off x="5413375" y="1243013"/>
            <a:ext cx="1223963" cy="4752975"/>
          </a:xfrm>
          <a:prstGeom prst="line">
            <a:avLst/>
          </a:prstGeom>
          <a:noFill/>
          <a:ln w="603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39" name="Line 19"/>
          <p:cNvSpPr>
            <a:spLocks noChangeShapeType="1"/>
          </p:cNvSpPr>
          <p:nvPr/>
        </p:nvSpPr>
        <p:spPr bwMode="auto">
          <a:xfrm>
            <a:off x="7308850" y="1266825"/>
            <a:ext cx="1223963" cy="4752975"/>
          </a:xfrm>
          <a:prstGeom prst="line">
            <a:avLst/>
          </a:prstGeom>
          <a:noFill/>
          <a:ln w="603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40" name="Text Box 20"/>
          <p:cNvSpPr txBox="1">
            <a:spLocks noChangeArrowheads="1"/>
          </p:cNvSpPr>
          <p:nvPr/>
        </p:nvSpPr>
        <p:spPr bwMode="auto">
          <a:xfrm>
            <a:off x="4284663" y="950913"/>
            <a:ext cx="2057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400" b="1"/>
              <a:t>Demand </a:t>
            </a:r>
            <a:br>
              <a:rPr lang="de-DE" altLang="en-US" sz="2400" b="1"/>
            </a:br>
            <a:r>
              <a:rPr lang="de-DE" altLang="en-US" sz="2400" b="1"/>
              <a:t>D</a:t>
            </a:r>
            <a:r>
              <a:rPr lang="de-DE" altLang="en-US" sz="3200" b="1" baseline="-25000"/>
              <a:t>t1</a:t>
            </a:r>
          </a:p>
        </p:txBody>
      </p:sp>
      <p:sp>
        <p:nvSpPr>
          <p:cNvPr id="440341" name="Text Box 21"/>
          <p:cNvSpPr txBox="1">
            <a:spLocks noChangeArrowheads="1"/>
          </p:cNvSpPr>
          <p:nvPr/>
        </p:nvSpPr>
        <p:spPr bwMode="auto">
          <a:xfrm>
            <a:off x="606425" y="3305175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400" b="1"/>
              <a:t>p</a:t>
            </a:r>
            <a:r>
              <a:rPr lang="de-DE" altLang="en-US" sz="3200" b="1" baseline="-25000"/>
              <a:t>t1</a:t>
            </a:r>
          </a:p>
        </p:txBody>
      </p:sp>
      <p:sp>
        <p:nvSpPr>
          <p:cNvPr id="440342" name="Line 22"/>
          <p:cNvSpPr>
            <a:spLocks noChangeShapeType="1"/>
          </p:cNvSpPr>
          <p:nvPr/>
        </p:nvSpPr>
        <p:spPr bwMode="auto">
          <a:xfrm flipH="1">
            <a:off x="1255713" y="1773238"/>
            <a:ext cx="60531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43" name="Text Box 23"/>
          <p:cNvSpPr txBox="1">
            <a:spLocks noChangeArrowheads="1"/>
          </p:cNvSpPr>
          <p:nvPr/>
        </p:nvSpPr>
        <p:spPr bwMode="auto">
          <a:xfrm>
            <a:off x="660400" y="1484313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400" b="1"/>
              <a:t>p</a:t>
            </a:r>
            <a:r>
              <a:rPr lang="de-DE" altLang="en-US" sz="3200" b="1" baseline="-25000"/>
              <a:t>t2</a:t>
            </a:r>
          </a:p>
        </p:txBody>
      </p:sp>
      <p:sp>
        <p:nvSpPr>
          <p:cNvPr id="17424" name="Freeform 24"/>
          <p:cNvSpPr>
            <a:spLocks/>
          </p:cNvSpPr>
          <p:nvPr/>
        </p:nvSpPr>
        <p:spPr bwMode="auto">
          <a:xfrm>
            <a:off x="1190625" y="1486818"/>
            <a:ext cx="6523038" cy="4462462"/>
          </a:xfrm>
          <a:custGeom>
            <a:avLst/>
            <a:gdLst>
              <a:gd name="T0" fmla="*/ 0 w 6858000"/>
              <a:gd name="T1" fmla="*/ 4452257 h 4463143"/>
              <a:gd name="T2" fmla="*/ 1770438 w 6858000"/>
              <a:gd name="T3" fmla="*/ 4463143 h 4463143"/>
              <a:gd name="T4" fmla="*/ 1760084 w 6858000"/>
              <a:gd name="T5" fmla="*/ 3875314 h 4463143"/>
              <a:gd name="T6" fmla="*/ 4131022 w 6858000"/>
              <a:gd name="T7" fmla="*/ 3875314 h 4463143"/>
              <a:gd name="T8" fmla="*/ 4151728 w 6858000"/>
              <a:gd name="T9" fmla="*/ 2133600 h 4463143"/>
              <a:gd name="T10" fmla="*/ 4814349 w 6858000"/>
              <a:gd name="T11" fmla="*/ 2133600 h 4463143"/>
              <a:gd name="T12" fmla="*/ 4814349 w 6858000"/>
              <a:gd name="T13" fmla="*/ 1763485 h 4463143"/>
              <a:gd name="T14" fmla="*/ 5228487 w 6858000"/>
              <a:gd name="T15" fmla="*/ 1763485 h 4463143"/>
              <a:gd name="T16" fmla="*/ 5228487 w 6858000"/>
              <a:gd name="T17" fmla="*/ 1415143 h 4463143"/>
              <a:gd name="T18" fmla="*/ 5570149 w 6858000"/>
              <a:gd name="T19" fmla="*/ 1415143 h 4463143"/>
              <a:gd name="T20" fmla="*/ 5570149 w 6858000"/>
              <a:gd name="T21" fmla="*/ 1251857 h 4463143"/>
              <a:gd name="T22" fmla="*/ 5828986 w 6858000"/>
              <a:gd name="T23" fmla="*/ 1240971 h 4463143"/>
              <a:gd name="T24" fmla="*/ 5828986 w 6858000"/>
              <a:gd name="T25" fmla="*/ 881743 h 4463143"/>
              <a:gd name="T26" fmla="*/ 6160296 w 6858000"/>
              <a:gd name="T27" fmla="*/ 870857 h 4463143"/>
              <a:gd name="T28" fmla="*/ 6160296 w 6858000"/>
              <a:gd name="T29" fmla="*/ 283028 h 4463143"/>
              <a:gd name="T30" fmla="*/ 6522666 w 6858000"/>
              <a:gd name="T31" fmla="*/ 283028 h 4463143"/>
              <a:gd name="T32" fmla="*/ 6522666 w 6858000"/>
              <a:gd name="T33" fmla="*/ 0 h 44631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858000" h="4463143">
                <a:moveTo>
                  <a:pt x="0" y="4452257"/>
                </a:moveTo>
                <a:lnTo>
                  <a:pt x="1861457" y="4463143"/>
                </a:lnTo>
                <a:lnTo>
                  <a:pt x="1850571" y="3875314"/>
                </a:lnTo>
                <a:lnTo>
                  <a:pt x="4343400" y="3875314"/>
                </a:lnTo>
                <a:lnTo>
                  <a:pt x="4365171" y="2133600"/>
                </a:lnTo>
                <a:lnTo>
                  <a:pt x="5061857" y="2133600"/>
                </a:lnTo>
                <a:lnTo>
                  <a:pt x="5061857" y="1763485"/>
                </a:lnTo>
                <a:lnTo>
                  <a:pt x="5497286" y="1763485"/>
                </a:lnTo>
                <a:lnTo>
                  <a:pt x="5497286" y="1415143"/>
                </a:lnTo>
                <a:lnTo>
                  <a:pt x="5856514" y="1415143"/>
                </a:lnTo>
                <a:lnTo>
                  <a:pt x="5856514" y="1251857"/>
                </a:lnTo>
                <a:lnTo>
                  <a:pt x="6128657" y="1240971"/>
                </a:lnTo>
                <a:lnTo>
                  <a:pt x="6128657" y="881743"/>
                </a:lnTo>
                <a:lnTo>
                  <a:pt x="6477000" y="870857"/>
                </a:lnTo>
                <a:lnTo>
                  <a:pt x="6477000" y="283028"/>
                </a:lnTo>
                <a:lnTo>
                  <a:pt x="6858000" y="283028"/>
                </a:lnTo>
                <a:lnTo>
                  <a:pt x="6858000" y="0"/>
                </a:lnTo>
              </a:path>
            </a:pathLst>
          </a:custGeom>
          <a:noFill/>
          <a:ln w="730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Rectangle 11"/>
          <p:cNvSpPr>
            <a:spLocks noChangeArrowheads="1"/>
          </p:cNvSpPr>
          <p:nvPr/>
        </p:nvSpPr>
        <p:spPr bwMode="auto">
          <a:xfrm>
            <a:off x="-128587" y="19050"/>
            <a:ext cx="8915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en-US" sz="2400" b="1" dirty="0">
                <a:solidFill>
                  <a:srgbClr val="FF0000"/>
                </a:solidFill>
              </a:rPr>
              <a:t>BASIC PRINCIPLE OF COMPETITION: </a:t>
            </a:r>
            <a:br>
              <a:rPr lang="de-DE" altLang="en-US" sz="2400" b="1" dirty="0">
                <a:solidFill>
                  <a:srgbClr val="FF0000"/>
                </a:solidFill>
              </a:rPr>
            </a:br>
            <a:r>
              <a:rPr lang="de-DE" altLang="en-US" sz="2400" b="1" dirty="0">
                <a:solidFill>
                  <a:srgbClr val="FF0000"/>
                </a:solidFill>
              </a:rPr>
              <a:t>PRICE = MARGINAL COSTS</a:t>
            </a:r>
            <a:endParaRPr lang="de-DE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612115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0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0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0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0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6" grpId="0"/>
      <p:bldP spid="440327" grpId="0"/>
      <p:bldP spid="440328" grpId="0" animBg="1"/>
      <p:bldP spid="440333" grpId="0"/>
      <p:bldP spid="440337" grpId="0" animBg="1"/>
      <p:bldP spid="440339" grpId="0" animBg="1"/>
      <p:bldP spid="4403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827584" y="2996952"/>
            <a:ext cx="72739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200" b="1" dirty="0">
                <a:solidFill>
                  <a:srgbClr val="FF0000"/>
                </a:solidFill>
              </a:rPr>
              <a:t>LONG-TERM </a:t>
            </a:r>
            <a:r>
              <a:rPr lang="de-DE" sz="3200" b="1" dirty="0" smtClean="0">
                <a:solidFill>
                  <a:srgbClr val="FF0000"/>
                </a:solidFill>
              </a:rPr>
              <a:t/>
            </a:r>
            <a:br>
              <a:rPr lang="de-DE" sz="3200" b="1" dirty="0" smtClean="0">
                <a:solidFill>
                  <a:srgbClr val="FF0000"/>
                </a:solidFill>
              </a:rPr>
            </a:br>
            <a:r>
              <a:rPr lang="de-DE" sz="3200" b="1" dirty="0" smtClean="0">
                <a:solidFill>
                  <a:srgbClr val="FF0000"/>
                </a:solidFill>
              </a:rPr>
              <a:t>VS </a:t>
            </a:r>
            <a:br>
              <a:rPr lang="de-DE" sz="3200" b="1" dirty="0" smtClean="0">
                <a:solidFill>
                  <a:srgbClr val="FF0000"/>
                </a:solidFill>
              </a:rPr>
            </a:br>
            <a:r>
              <a:rPr lang="de-DE" sz="3200" b="1" dirty="0" smtClean="0">
                <a:solidFill>
                  <a:srgbClr val="FF0000"/>
                </a:solidFill>
              </a:rPr>
              <a:t>SHORT-TERM </a:t>
            </a:r>
            <a:r>
              <a:rPr lang="de-DE" sz="3200" b="1" dirty="0">
                <a:solidFill>
                  <a:srgbClr val="FF0000"/>
                </a:solidFill>
              </a:rPr>
              <a:t/>
            </a:r>
            <a:br>
              <a:rPr lang="de-DE" sz="3200" b="1" dirty="0">
                <a:solidFill>
                  <a:srgbClr val="FF0000"/>
                </a:solidFill>
              </a:rPr>
            </a:br>
            <a:r>
              <a:rPr lang="de-DE" sz="3200" b="1" dirty="0">
                <a:solidFill>
                  <a:srgbClr val="FF0000"/>
                </a:solidFill>
              </a:rPr>
              <a:t> MARGINAL </a:t>
            </a:r>
            <a:r>
              <a:rPr lang="de-DE" sz="3200" b="1" dirty="0" smtClean="0">
                <a:solidFill>
                  <a:srgbClr val="FF0000"/>
                </a:solidFill>
              </a:rPr>
              <a:t>COSTS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108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1285875" y="260350"/>
            <a:ext cx="6310313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en-US" sz="3200" b="1">
                <a:solidFill>
                  <a:srgbClr val="FF0000"/>
                </a:solidFill>
              </a:rPr>
              <a:t>What are marginal costs (MC)? </a:t>
            </a:r>
            <a:endParaRPr lang="de-DE" altLang="en-US" sz="3200" b="1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614488" y="1125538"/>
            <a:ext cx="48021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en-US" sz="3600" b="1">
                <a:solidFill>
                  <a:srgbClr val="0000FF"/>
                </a:solidFill>
              </a:rPr>
              <a:t>MC= C‘(X) = dC(x)/dX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71475" y="1989138"/>
            <a:ext cx="842962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en-US" sz="2800" b="1"/>
              <a:t>Marginal costs are the increment of costs due to a generation of one additional unit of kWh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744913" y="3068638"/>
            <a:ext cx="14811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en-US" sz="3600" b="1">
                <a:solidFill>
                  <a:srgbClr val="0000FF"/>
                </a:solidFill>
              </a:rPr>
              <a:t>P=MC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42975" y="3919538"/>
            <a:ext cx="70850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en-US" sz="3200" b="1">
                <a:solidFill>
                  <a:srgbClr val="FF0000"/>
                </a:solidFill>
              </a:rPr>
              <a:t>Short-term marginal costs (STMC): </a:t>
            </a:r>
            <a:endParaRPr lang="de-DE" altLang="en-US" sz="3200" b="1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95288" y="4508500"/>
            <a:ext cx="644842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en-US" sz="3200" b="1">
                <a:solidFill>
                  <a:srgbClr val="0000FF"/>
                </a:solidFill>
              </a:rPr>
              <a:t>STMC= Fuel costs  + CO2 costs 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033463" y="5300663"/>
            <a:ext cx="715168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en-US" sz="3200" b="1">
                <a:solidFill>
                  <a:srgbClr val="FF0000"/>
                </a:solidFill>
              </a:rPr>
              <a:t>Long-term marginal costs (LTMC): </a:t>
            </a:r>
            <a:endParaRPr lang="de-DE" altLang="en-US" sz="3200" b="1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79400" y="6021388"/>
            <a:ext cx="86598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en-US" sz="3200" b="1">
                <a:solidFill>
                  <a:srgbClr val="0000FF"/>
                </a:solidFill>
              </a:rPr>
              <a:t>LTMC= STMC + Capital costs  + O&amp;M costs </a:t>
            </a:r>
          </a:p>
        </p:txBody>
      </p:sp>
    </p:spTree>
    <p:extLst>
      <p:ext uri="{BB962C8B-B14F-4D97-AF65-F5344CB8AC3E}">
        <p14:creationId xmlns:p14="http://schemas.microsoft.com/office/powerpoint/2010/main" val="69999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/>
        </p:nvSpPr>
        <p:spPr bwMode="auto">
          <a:xfrm>
            <a:off x="611188" y="149225"/>
            <a:ext cx="72739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200" b="1" dirty="0" smtClean="0">
                <a:solidFill>
                  <a:srgbClr val="FF0000"/>
                </a:solidFill>
              </a:rPr>
              <a:t>LONG-TERM MARGINAL</a:t>
            </a:r>
            <a:br>
              <a:rPr lang="de-DE" sz="3200" b="1" dirty="0" smtClean="0">
                <a:solidFill>
                  <a:srgbClr val="FF0000"/>
                </a:solidFill>
              </a:rPr>
            </a:br>
            <a:r>
              <a:rPr lang="de-DE" sz="3200" b="1" dirty="0" smtClean="0">
                <a:solidFill>
                  <a:srgbClr val="FF0000"/>
                </a:solidFill>
              </a:rPr>
              <a:t> COSTS</a:t>
            </a:r>
            <a:endParaRPr lang="de-DE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71600" y="5949280"/>
            <a:ext cx="741682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966156" y="1916831"/>
            <a:ext cx="5443" cy="403244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 rot="16200000">
            <a:off x="-816654" y="3040062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dirty="0" smtClean="0"/>
              <a:t>Costs </a:t>
            </a:r>
            <a:r>
              <a:rPr lang="de-DE" sz="2000" dirty="0"/>
              <a:t>(EUR/MWh)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4401106"/>
            <a:ext cx="864096" cy="1548173"/>
          </a:xfrm>
          <a:prstGeom prst="rect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84168" y="2090465"/>
            <a:ext cx="864096" cy="3858814"/>
          </a:xfrm>
          <a:prstGeom prst="rect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23728" y="3032956"/>
            <a:ext cx="864096" cy="1368150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5536" y="6254079"/>
            <a:ext cx="304800" cy="304800"/>
          </a:xfrm>
          <a:prstGeom prst="rect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37928" y="6259758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Capital costs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987824" y="6254079"/>
            <a:ext cx="304800" cy="304800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95864" y="6254079"/>
            <a:ext cx="304800" cy="304800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39952" y="2852936"/>
            <a:ext cx="864096" cy="3096341"/>
          </a:xfrm>
          <a:prstGeom prst="rect">
            <a:avLst/>
          </a:prstGeom>
          <a:pattFill prst="wdUpDiag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87823" y="6259758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Operation/Fuel costs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80312" y="619944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CO2 costs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123728" y="2672916"/>
            <a:ext cx="86409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39952" y="2420888"/>
            <a:ext cx="864096" cy="432048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050669" y="2090465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Coal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859305" y="1828855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Nuclear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940557" y="2281337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Wind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323528" y="1146321"/>
            <a:ext cx="1923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Cheapest:</a:t>
            </a:r>
            <a:r>
              <a:rPr lang="en-US" sz="2800" dirty="0" smtClean="0"/>
              <a:t> 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2128866" y="1008288"/>
            <a:ext cx="941078" cy="91406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1.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63143" y="987425"/>
            <a:ext cx="941078" cy="91406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2.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084168" y="1008288"/>
            <a:ext cx="941078" cy="91406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3.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7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13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/>
        </p:nvSpPr>
        <p:spPr bwMode="auto">
          <a:xfrm>
            <a:off x="611188" y="149225"/>
            <a:ext cx="72739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200" b="1" dirty="0" smtClean="0">
                <a:solidFill>
                  <a:srgbClr val="FF0000"/>
                </a:solidFill>
              </a:rPr>
              <a:t>SHORT-TERM MARGINAL</a:t>
            </a:r>
            <a:br>
              <a:rPr lang="de-DE" sz="3200" b="1" dirty="0" smtClean="0">
                <a:solidFill>
                  <a:srgbClr val="FF0000"/>
                </a:solidFill>
              </a:rPr>
            </a:br>
            <a:r>
              <a:rPr lang="de-DE" sz="3200" b="1" dirty="0" smtClean="0">
                <a:solidFill>
                  <a:srgbClr val="FF0000"/>
                </a:solidFill>
              </a:rPr>
              <a:t> COSTS</a:t>
            </a:r>
            <a:endParaRPr lang="de-DE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71600" y="5949280"/>
            <a:ext cx="741682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966156" y="1916831"/>
            <a:ext cx="5443" cy="403244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 rot="16200000">
            <a:off x="-816654" y="3040062"/>
            <a:ext cx="295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dirty="0" smtClean="0"/>
              <a:t>Costs </a:t>
            </a:r>
            <a:r>
              <a:rPr lang="de-DE" sz="2000" dirty="0"/>
              <a:t>(EUR/MWh)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2246" y="4581130"/>
            <a:ext cx="864096" cy="1368150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740122" y="6254079"/>
            <a:ext cx="304800" cy="304800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95864" y="6254079"/>
            <a:ext cx="304800" cy="304800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366558" y="6216013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Operation/Fuel costs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80312" y="619944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CO2 costs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132246" y="4211083"/>
            <a:ext cx="86409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01634" y="5517230"/>
            <a:ext cx="864096" cy="432048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050669" y="2090465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Coal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820987" y="4741985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Nuclear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012160" y="5210034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Wind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323528" y="1146321"/>
            <a:ext cx="1923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Cheapest:</a:t>
            </a:r>
            <a:r>
              <a:rPr lang="en-US" sz="2800" dirty="0" smtClean="0"/>
              <a:t> 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2128866" y="1008288"/>
            <a:ext cx="941078" cy="91406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3.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63143" y="987425"/>
            <a:ext cx="941078" cy="91406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2.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084168" y="1008288"/>
            <a:ext cx="941078" cy="91406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1.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0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13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3"/>
          <p:cNvSpPr>
            <a:spLocks noChangeArrowheads="1"/>
          </p:cNvSpPr>
          <p:nvPr/>
        </p:nvSpPr>
        <p:spPr bwMode="auto">
          <a:xfrm>
            <a:off x="35496" y="188640"/>
            <a:ext cx="838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600" b="1" dirty="0">
                <a:solidFill>
                  <a:srgbClr val="FF0000"/>
                </a:solidFill>
              </a:rPr>
              <a:t>3 ENVIRONMENTAL </a:t>
            </a:r>
            <a:br>
              <a:rPr lang="de-DE" sz="3600" b="1" dirty="0">
                <a:solidFill>
                  <a:srgbClr val="FF0000"/>
                </a:solidFill>
              </a:rPr>
            </a:br>
            <a:r>
              <a:rPr lang="de-DE" sz="3600" b="1" dirty="0">
                <a:solidFill>
                  <a:srgbClr val="FF0000"/>
                </a:solidFill>
              </a:rPr>
              <a:t>ASPECTS – THE CO2-PRICE </a:t>
            </a:r>
            <a:endParaRPr lang="de-DE" sz="3600" dirty="0">
              <a:solidFill>
                <a:schemeClr val="tx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28" y="1354358"/>
            <a:ext cx="8500617" cy="5503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07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4213" y="-26988"/>
            <a:ext cx="77724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4800" b="1">
                <a:solidFill>
                  <a:srgbClr val="FF0000"/>
                </a:solidFill>
              </a:rPr>
              <a:t>SURVEY</a:t>
            </a:r>
            <a:endParaRPr lang="de-DE" sz="4400">
              <a:solidFill>
                <a:schemeClr val="tx2"/>
              </a:solidFill>
            </a:endParaRPr>
          </a:p>
        </p:txBody>
      </p:sp>
      <p:sp>
        <p:nvSpPr>
          <p:cNvPr id="402435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76935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5000"/>
              </a:spcBef>
            </a:pPr>
            <a:r>
              <a:rPr lang="de-DE" sz="3600" b="1">
                <a:solidFill>
                  <a:srgbClr val="0000FF"/>
                </a:solidFill>
              </a:rPr>
              <a:t>  1. Introduction: Historical background </a:t>
            </a:r>
            <a:endParaRPr lang="de-DE" sz="4000" b="1">
              <a:solidFill>
                <a:srgbClr val="0000FF"/>
              </a:solidFill>
            </a:endParaRPr>
          </a:p>
        </p:txBody>
      </p:sp>
      <p:sp>
        <p:nvSpPr>
          <p:cNvPr id="402438" name="Text Box 6"/>
          <p:cNvSpPr txBox="1">
            <a:spLocks noChangeArrowheads="1"/>
          </p:cNvSpPr>
          <p:nvPr/>
        </p:nvSpPr>
        <p:spPr bwMode="auto">
          <a:xfrm>
            <a:off x="215900" y="3287713"/>
            <a:ext cx="81375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"/>
              </a:spcBef>
            </a:pPr>
            <a:r>
              <a:rPr lang="de-DE" sz="3600" b="1">
                <a:solidFill>
                  <a:srgbClr val="0000FF"/>
                </a:solidFill>
              </a:rPr>
              <a:t>  4. How prices developed in Europe</a:t>
            </a:r>
          </a:p>
        </p:txBody>
      </p:sp>
      <p:sp>
        <p:nvSpPr>
          <p:cNvPr id="402440" name="Text Box 8"/>
          <p:cNvSpPr txBox="1">
            <a:spLocks noChangeArrowheads="1"/>
          </p:cNvSpPr>
          <p:nvPr/>
        </p:nvSpPr>
        <p:spPr bwMode="auto">
          <a:xfrm>
            <a:off x="252561" y="4721225"/>
            <a:ext cx="8204052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5000"/>
              </a:spcBef>
            </a:pPr>
            <a:r>
              <a:rPr lang="de-DE" sz="3600" b="1" dirty="0">
                <a:solidFill>
                  <a:srgbClr val="0000FF"/>
                </a:solidFill>
              </a:rPr>
              <a:t>  </a:t>
            </a:r>
            <a:r>
              <a:rPr lang="de-DE" sz="3600" b="1" dirty="0" smtClean="0">
                <a:solidFill>
                  <a:srgbClr val="0000FF"/>
                </a:solidFill>
              </a:rPr>
              <a:t>6. </a:t>
            </a:r>
            <a:r>
              <a:rPr lang="de-DE" sz="3600" b="1" dirty="0" err="1" smtClean="0">
                <a:solidFill>
                  <a:srgbClr val="0000FF"/>
                </a:solidFill>
              </a:rPr>
              <a:t>Recent</a:t>
            </a:r>
            <a:r>
              <a:rPr lang="de-DE" sz="3600" b="1" dirty="0" smtClean="0">
                <a:solidFill>
                  <a:srgbClr val="0000FF"/>
                </a:solidFill>
              </a:rPr>
              <a:t> </a:t>
            </a:r>
            <a:r>
              <a:rPr lang="de-DE" sz="3600" b="1" dirty="0" err="1" smtClean="0">
                <a:solidFill>
                  <a:srgbClr val="0000FF"/>
                </a:solidFill>
              </a:rPr>
              <a:t>developments</a:t>
            </a:r>
            <a:r>
              <a:rPr lang="de-DE" sz="3600" b="1" dirty="0" smtClean="0">
                <a:solidFill>
                  <a:srgbClr val="0000FF"/>
                </a:solidFill>
              </a:rPr>
              <a:t> </a:t>
            </a:r>
            <a:r>
              <a:rPr lang="de-DE" sz="3600" b="1" dirty="0" err="1" smtClean="0">
                <a:solidFill>
                  <a:srgbClr val="0000FF"/>
                </a:solidFill>
              </a:rPr>
              <a:t>of</a:t>
            </a:r>
            <a:r>
              <a:rPr lang="de-DE" sz="3600" b="1" dirty="0" smtClean="0">
                <a:solidFill>
                  <a:srgbClr val="0000FF"/>
                </a:solidFill>
              </a:rPr>
              <a:t> </a:t>
            </a:r>
            <a:r>
              <a:rPr lang="de-DE" sz="3600" b="1" dirty="0" err="1" smtClean="0">
                <a:solidFill>
                  <a:srgbClr val="0000FF"/>
                </a:solidFill>
              </a:rPr>
              <a:t>nuclear</a:t>
            </a:r>
            <a:endParaRPr lang="de-DE" sz="3600" b="1" dirty="0">
              <a:solidFill>
                <a:srgbClr val="0000FF"/>
              </a:solidFill>
            </a:endParaRPr>
          </a:p>
        </p:txBody>
      </p:sp>
      <p:sp>
        <p:nvSpPr>
          <p:cNvPr id="402444" name="Text Box 12"/>
          <p:cNvSpPr txBox="1">
            <a:spLocks noChangeArrowheads="1"/>
          </p:cNvSpPr>
          <p:nvPr/>
        </p:nvSpPr>
        <p:spPr bwMode="auto">
          <a:xfrm>
            <a:off x="179388" y="1747838"/>
            <a:ext cx="9144000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5000"/>
              </a:spcBef>
            </a:pPr>
            <a:r>
              <a:rPr lang="de-DE" sz="3600" b="1">
                <a:solidFill>
                  <a:srgbClr val="0000FF"/>
                </a:solidFill>
              </a:rPr>
              <a:t>  2. How prices come about (theory) </a:t>
            </a:r>
          </a:p>
        </p:txBody>
      </p:sp>
      <p:sp>
        <p:nvSpPr>
          <p:cNvPr id="402445" name="Text Box 13"/>
          <p:cNvSpPr txBox="1">
            <a:spLocks noChangeArrowheads="1"/>
          </p:cNvSpPr>
          <p:nvPr/>
        </p:nvSpPr>
        <p:spPr bwMode="auto">
          <a:xfrm>
            <a:off x="179388" y="2530475"/>
            <a:ext cx="9144000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5000"/>
              </a:spcBef>
            </a:pPr>
            <a:r>
              <a:rPr lang="de-DE" sz="3600" b="1" dirty="0">
                <a:solidFill>
                  <a:srgbClr val="0000FF"/>
                </a:solidFill>
              </a:rPr>
              <a:t>  3. Environmental issues: CO2-prices</a:t>
            </a:r>
          </a:p>
        </p:txBody>
      </p:sp>
      <p:sp>
        <p:nvSpPr>
          <p:cNvPr id="402447" name="Text Box 15"/>
          <p:cNvSpPr txBox="1">
            <a:spLocks noChangeArrowheads="1"/>
          </p:cNvSpPr>
          <p:nvPr/>
        </p:nvSpPr>
        <p:spPr bwMode="auto">
          <a:xfrm>
            <a:off x="252413" y="3963988"/>
            <a:ext cx="9144000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5000"/>
              </a:spcBef>
            </a:pPr>
            <a:r>
              <a:rPr lang="de-DE" sz="3600" b="1" dirty="0">
                <a:solidFill>
                  <a:srgbClr val="0000FF"/>
                </a:solidFill>
              </a:rPr>
              <a:t>  5. Electricity generation costs </a:t>
            </a:r>
          </a:p>
        </p:txBody>
      </p:sp>
      <p:sp>
        <p:nvSpPr>
          <p:cNvPr id="402448" name="Text Box 16"/>
          <p:cNvSpPr txBox="1">
            <a:spLocks noChangeArrowheads="1"/>
          </p:cNvSpPr>
          <p:nvPr/>
        </p:nvSpPr>
        <p:spPr bwMode="auto">
          <a:xfrm>
            <a:off x="258763" y="6056246"/>
            <a:ext cx="7343775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5000"/>
              </a:spcBef>
            </a:pPr>
            <a:r>
              <a:rPr lang="de-DE" sz="3600" b="1" dirty="0">
                <a:solidFill>
                  <a:srgbClr val="0000FF"/>
                </a:solidFill>
              </a:rPr>
              <a:t>  </a:t>
            </a:r>
            <a:r>
              <a:rPr lang="de-DE" sz="3600" b="1" dirty="0" smtClean="0">
                <a:solidFill>
                  <a:srgbClr val="0000FF"/>
                </a:solidFill>
              </a:rPr>
              <a:t>8. </a:t>
            </a:r>
            <a:r>
              <a:rPr lang="de-DE" sz="3600" b="1" dirty="0">
                <a:solidFill>
                  <a:srgbClr val="0000FF"/>
                </a:solidFill>
              </a:rPr>
              <a:t>Conclusions 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52561" y="5408174"/>
            <a:ext cx="7343775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5000"/>
              </a:spcBef>
            </a:pPr>
            <a:r>
              <a:rPr lang="de-DE" sz="3600" b="1" dirty="0">
                <a:solidFill>
                  <a:srgbClr val="0000FF"/>
                </a:solidFill>
              </a:rPr>
              <a:t>  </a:t>
            </a:r>
            <a:r>
              <a:rPr lang="de-DE" sz="3600" b="1" dirty="0" smtClean="0">
                <a:solidFill>
                  <a:srgbClr val="0000FF"/>
                </a:solidFill>
              </a:rPr>
              <a:t>7. </a:t>
            </a:r>
            <a:r>
              <a:rPr lang="de-DE" sz="3600" b="1" dirty="0">
                <a:solidFill>
                  <a:srgbClr val="0000FF"/>
                </a:solidFill>
              </a:rPr>
              <a:t>The role of Renewables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2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2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2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2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2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2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2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2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2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2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autoUpdateAnimBg="0"/>
      <p:bldP spid="402438" grpId="0" autoUpdateAnimBg="0"/>
      <p:bldP spid="402440" grpId="0" autoUpdateAnimBg="0"/>
      <p:bldP spid="402444" grpId="0" autoUpdateAnimBg="0"/>
      <p:bldP spid="402445" grpId="0" autoUpdateAnimBg="0"/>
      <p:bldP spid="402447" grpId="0" autoUpdateAnimBg="0"/>
      <p:bldP spid="402448" grpId="0" autoUpdateAnimBg="0"/>
      <p:bldP spid="1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 rot="-5400000">
            <a:off x="-764380" y="5164931"/>
            <a:ext cx="2284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2000" b="1"/>
              <a:t>EURO/kWh</a:t>
            </a:r>
            <a:endParaRPr lang="de-DE" sz="2400" b="1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443663" y="6400800"/>
            <a:ext cx="827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b="1"/>
              <a:t>kWh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755650" y="6308725"/>
            <a:ext cx="7056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1893" name="Text Box 5"/>
          <p:cNvSpPr txBox="1">
            <a:spLocks noChangeArrowheads="1"/>
          </p:cNvSpPr>
          <p:nvPr/>
        </p:nvSpPr>
        <p:spPr bwMode="auto">
          <a:xfrm>
            <a:off x="7199313" y="3500438"/>
            <a:ext cx="19446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2000" b="1"/>
              <a:t>Market price without ET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V="1">
            <a:off x="2339975" y="3789363"/>
            <a:ext cx="505618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V="1">
            <a:off x="755650" y="1196975"/>
            <a:ext cx="0" cy="513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 rot="-5400000">
            <a:off x="-298450" y="2898775"/>
            <a:ext cx="9604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b="1">
                <a:solidFill>
                  <a:srgbClr val="0000FF"/>
                </a:solidFill>
              </a:rPr>
              <a:t>P</a:t>
            </a:r>
            <a:r>
              <a:rPr lang="de-DE" sz="3200" b="1" baseline="-25000">
                <a:solidFill>
                  <a:srgbClr val="0000FF"/>
                </a:solidFill>
              </a:rPr>
              <a:t>Cert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421897" name="Text Box 9"/>
          <p:cNvSpPr txBox="1">
            <a:spLocks noChangeArrowheads="1"/>
          </p:cNvSpPr>
          <p:nvPr/>
        </p:nvSpPr>
        <p:spPr bwMode="auto">
          <a:xfrm>
            <a:off x="679450" y="4029075"/>
            <a:ext cx="321945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2600" b="1">
                <a:solidFill>
                  <a:srgbClr val="FF0000"/>
                </a:solidFill>
              </a:rPr>
              <a:t>Total producer </a:t>
            </a:r>
            <a:br>
              <a:rPr lang="de-DE" sz="2600" b="1">
                <a:solidFill>
                  <a:srgbClr val="FF0000"/>
                </a:solidFill>
              </a:rPr>
            </a:br>
            <a:r>
              <a:rPr lang="de-DE" sz="2600" b="1">
                <a:solidFill>
                  <a:srgbClr val="FF0000"/>
                </a:solidFill>
              </a:rPr>
              <a:t> surplus electricity</a:t>
            </a:r>
            <a:r>
              <a:rPr lang="de-DE" sz="3200" b="1">
                <a:solidFill>
                  <a:srgbClr val="FF0000"/>
                </a:solidFill>
              </a:rPr>
              <a:t> </a:t>
            </a:r>
            <a:endParaRPr lang="de-DE" sz="3200" b="1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4140200" y="5157788"/>
            <a:ext cx="2393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3200" b="1">
                <a:solidFill>
                  <a:srgbClr val="009900"/>
                </a:solidFill>
              </a:rPr>
              <a:t>Cost curve </a:t>
            </a:r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H="1" flipV="1">
            <a:off x="3924300" y="4652963"/>
            <a:ext cx="50323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900" name="Text Box 12"/>
          <p:cNvSpPr txBox="1">
            <a:spLocks noChangeArrowheads="1"/>
          </p:cNvSpPr>
          <p:nvPr/>
        </p:nvSpPr>
        <p:spPr bwMode="auto">
          <a:xfrm>
            <a:off x="971550" y="2781300"/>
            <a:ext cx="3790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3200" b="1">
                <a:solidFill>
                  <a:srgbClr val="FF0000"/>
                </a:solidFill>
              </a:rPr>
              <a:t>„Windfall profits“! </a:t>
            </a:r>
            <a:endParaRPr lang="de-DE" sz="3200" b="1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468313" y="2636838"/>
            <a:ext cx="0" cy="11255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902" name="Line 14"/>
          <p:cNvSpPr>
            <a:spLocks noChangeShapeType="1"/>
          </p:cNvSpPr>
          <p:nvPr/>
        </p:nvSpPr>
        <p:spPr bwMode="auto">
          <a:xfrm flipH="1" flipV="1">
            <a:off x="755650" y="3789363"/>
            <a:ext cx="6480175" cy="0"/>
          </a:xfrm>
          <a:prstGeom prst="line">
            <a:avLst/>
          </a:prstGeom>
          <a:noFill/>
          <a:ln w="730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H="1">
            <a:off x="252413" y="263683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H="1">
            <a:off x="252413" y="3789363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250825" y="476250"/>
            <a:ext cx="86042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200" b="1">
                <a:solidFill>
                  <a:srgbClr val="0000FF"/>
                </a:solidFill>
              </a:rPr>
              <a:t>EMISSION TRADING‘S </a:t>
            </a:r>
            <a:br>
              <a:rPr lang="de-DE" sz="3200" b="1">
                <a:solidFill>
                  <a:srgbClr val="0000FF"/>
                </a:solidFill>
              </a:rPr>
            </a:br>
            <a:r>
              <a:rPr lang="de-DE" sz="3200" b="1">
                <a:solidFill>
                  <a:srgbClr val="0000FF"/>
                </a:solidFill>
              </a:rPr>
              <a:t>BENEFIT FOR ELECTRIC UTILITIES</a:t>
            </a:r>
          </a:p>
        </p:txBody>
      </p:sp>
      <p:sp>
        <p:nvSpPr>
          <p:cNvPr id="14354" name="Freeform 18"/>
          <p:cNvSpPr>
            <a:spLocks/>
          </p:cNvSpPr>
          <p:nvPr/>
        </p:nvSpPr>
        <p:spPr bwMode="auto">
          <a:xfrm>
            <a:off x="755650" y="3860800"/>
            <a:ext cx="6337300" cy="1873250"/>
          </a:xfrm>
          <a:custGeom>
            <a:avLst/>
            <a:gdLst>
              <a:gd name="T0" fmla="*/ 0 w 3992"/>
              <a:gd name="T1" fmla="*/ 2147483647 h 1406"/>
              <a:gd name="T2" fmla="*/ 2147483647 w 3992"/>
              <a:gd name="T3" fmla="*/ 2147483647 h 1406"/>
              <a:gd name="T4" fmla="*/ 2147483647 w 3992"/>
              <a:gd name="T5" fmla="*/ 2147483647 h 1406"/>
              <a:gd name="T6" fmla="*/ 2147483647 w 3992"/>
              <a:gd name="T7" fmla="*/ 2147483647 h 1406"/>
              <a:gd name="T8" fmla="*/ 2147483647 w 3992"/>
              <a:gd name="T9" fmla="*/ 0 h 1406"/>
              <a:gd name="T10" fmla="*/ 2147483647 w 3992"/>
              <a:gd name="T11" fmla="*/ 0 h 14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92" h="1406">
                <a:moveTo>
                  <a:pt x="0" y="1406"/>
                </a:moveTo>
                <a:lnTo>
                  <a:pt x="953" y="1406"/>
                </a:lnTo>
                <a:lnTo>
                  <a:pt x="953" y="1088"/>
                </a:lnTo>
                <a:lnTo>
                  <a:pt x="1996" y="1088"/>
                </a:lnTo>
                <a:lnTo>
                  <a:pt x="1996" y="0"/>
                </a:lnTo>
                <a:lnTo>
                  <a:pt x="3992" y="0"/>
                </a:lnTo>
              </a:path>
            </a:pathLst>
          </a:custGeom>
          <a:noFill/>
          <a:ln w="85725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2268538" y="5734050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>
            <a:off x="3924300" y="530066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5437188" y="3213100"/>
            <a:ext cx="0" cy="3095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910" name="Freeform 22" descr="Diagonal weit nach unten"/>
          <p:cNvSpPr>
            <a:spLocks/>
          </p:cNvSpPr>
          <p:nvPr/>
        </p:nvSpPr>
        <p:spPr bwMode="auto">
          <a:xfrm>
            <a:off x="3924300" y="2636838"/>
            <a:ext cx="2879725" cy="1150937"/>
          </a:xfrm>
          <a:custGeom>
            <a:avLst/>
            <a:gdLst>
              <a:gd name="T0" fmla="*/ 0 w 1814"/>
              <a:gd name="T1" fmla="*/ 2147483647 h 680"/>
              <a:gd name="T2" fmla="*/ 0 w 1814"/>
              <a:gd name="T3" fmla="*/ 2147483647 h 680"/>
              <a:gd name="T4" fmla="*/ 2147483647 w 1814"/>
              <a:gd name="T5" fmla="*/ 2147483647 h 680"/>
              <a:gd name="T6" fmla="*/ 2147483647 w 1814"/>
              <a:gd name="T7" fmla="*/ 0 h 680"/>
              <a:gd name="T8" fmla="*/ 2147483647 w 1814"/>
              <a:gd name="T9" fmla="*/ 0 h 680"/>
              <a:gd name="T10" fmla="*/ 2147483647 w 1814"/>
              <a:gd name="T11" fmla="*/ 2147483647 h 680"/>
              <a:gd name="T12" fmla="*/ 0 w 1814"/>
              <a:gd name="T13" fmla="*/ 2147483647 h 6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14" h="680">
                <a:moveTo>
                  <a:pt x="0" y="680"/>
                </a:moveTo>
                <a:lnTo>
                  <a:pt x="0" y="454"/>
                </a:lnTo>
                <a:lnTo>
                  <a:pt x="953" y="454"/>
                </a:lnTo>
                <a:lnTo>
                  <a:pt x="953" y="0"/>
                </a:lnTo>
                <a:lnTo>
                  <a:pt x="1814" y="0"/>
                </a:lnTo>
                <a:lnTo>
                  <a:pt x="1814" y="680"/>
                </a:lnTo>
                <a:lnTo>
                  <a:pt x="0" y="680"/>
                </a:lnTo>
                <a:close/>
              </a:path>
            </a:pathLst>
          </a:custGeom>
          <a:pattFill prst="wdDnDiag">
            <a:fgClr>
              <a:srgbClr val="FF99CC"/>
            </a:fgClr>
            <a:bgClr>
              <a:schemeClr val="bg1"/>
            </a:bgClr>
          </a:pattFill>
          <a:ln w="34925" cap="flat" cmpd="sng">
            <a:solidFill>
              <a:srgbClr val="FF99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1911" name="Line 23"/>
          <p:cNvSpPr>
            <a:spLocks noChangeShapeType="1"/>
          </p:cNvSpPr>
          <p:nvPr/>
        </p:nvSpPr>
        <p:spPr bwMode="auto">
          <a:xfrm flipH="1" flipV="1">
            <a:off x="5795963" y="3357563"/>
            <a:ext cx="360362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912" name="Text Box 24"/>
          <p:cNvSpPr txBox="1">
            <a:spLocks noChangeArrowheads="1"/>
          </p:cNvSpPr>
          <p:nvPr/>
        </p:nvSpPr>
        <p:spPr bwMode="auto">
          <a:xfrm>
            <a:off x="5508625" y="4292600"/>
            <a:ext cx="2454275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/>
              <a:t>CO2-certificates </a:t>
            </a:r>
            <a:br>
              <a:rPr lang="de-DE" sz="2400"/>
            </a:br>
            <a:r>
              <a:rPr lang="de-DE" sz="2400"/>
              <a:t>allocation plan</a:t>
            </a:r>
            <a:r>
              <a:rPr lang="de-DE" sz="2800" b="1">
                <a:solidFill>
                  <a:srgbClr val="FF0000"/>
                </a:solidFill>
              </a:rPr>
              <a:t> </a:t>
            </a:r>
            <a:endParaRPr lang="de-DE" sz="3200" b="1"/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7019925" y="2205038"/>
            <a:ext cx="504825" cy="4103687"/>
          </a:xfrm>
          <a:prstGeom prst="line">
            <a:avLst/>
          </a:prstGeom>
          <a:noFill/>
          <a:ln w="730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2484438" y="5805488"/>
            <a:ext cx="1303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b="1">
                <a:solidFill>
                  <a:srgbClr val="0000FF"/>
                </a:solidFill>
              </a:rPr>
              <a:t>Nuclear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900113" y="5805488"/>
            <a:ext cx="1065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b="1">
                <a:solidFill>
                  <a:srgbClr val="0000FF"/>
                </a:solidFill>
              </a:rPr>
              <a:t>Hydro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4284663" y="5805488"/>
            <a:ext cx="760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b="1">
                <a:solidFill>
                  <a:srgbClr val="0000FF"/>
                </a:solidFill>
              </a:rPr>
              <a:t>Gas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6156325" y="5805488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b="1">
                <a:solidFill>
                  <a:srgbClr val="0000FF"/>
                </a:solidFill>
              </a:rPr>
              <a:t>Coal</a:t>
            </a:r>
          </a:p>
        </p:txBody>
      </p:sp>
      <p:sp>
        <p:nvSpPr>
          <p:cNvPr id="421918" name="Rectangle 30"/>
          <p:cNvSpPr>
            <a:spLocks noChangeArrowheads="1"/>
          </p:cNvSpPr>
          <p:nvPr/>
        </p:nvSpPr>
        <p:spPr bwMode="auto">
          <a:xfrm>
            <a:off x="755650" y="2636838"/>
            <a:ext cx="5976938" cy="1152525"/>
          </a:xfrm>
          <a:prstGeom prst="rect">
            <a:avLst/>
          </a:prstGeom>
          <a:noFill/>
          <a:ln w="730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1919" name="Rectangle 31" descr="Diagonal weit nach unten"/>
          <p:cNvSpPr>
            <a:spLocks noChangeArrowheads="1"/>
          </p:cNvSpPr>
          <p:nvPr/>
        </p:nvSpPr>
        <p:spPr bwMode="auto">
          <a:xfrm>
            <a:off x="6804025" y="2636838"/>
            <a:ext cx="217488" cy="1152525"/>
          </a:xfrm>
          <a:prstGeom prst="rect">
            <a:avLst/>
          </a:prstGeom>
          <a:pattFill prst="wdDnDiag">
            <a:fgClr>
              <a:srgbClr val="000000"/>
            </a:fgClr>
            <a:bgClr>
              <a:schemeClr val="bg1"/>
            </a:bgClr>
          </a:pattFill>
          <a:ln w="730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1920" name="Text Box 32"/>
          <p:cNvSpPr txBox="1">
            <a:spLocks noChangeArrowheads="1"/>
          </p:cNvSpPr>
          <p:nvPr/>
        </p:nvSpPr>
        <p:spPr bwMode="auto">
          <a:xfrm>
            <a:off x="6624638" y="1484313"/>
            <a:ext cx="2519362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2200" b="1"/>
              <a:t>CO2-certificates </a:t>
            </a:r>
            <a:br>
              <a:rPr lang="de-DE" sz="2200" b="1"/>
            </a:br>
            <a:r>
              <a:rPr lang="de-DE" sz="2200" b="1"/>
              <a:t>purchased on the</a:t>
            </a:r>
            <a:br>
              <a:rPr lang="de-DE" sz="2200" b="1"/>
            </a:br>
            <a:r>
              <a:rPr lang="de-DE" sz="2200" b="1"/>
              <a:t> market</a:t>
            </a:r>
            <a:r>
              <a:rPr lang="de-DE" sz="2400"/>
              <a:t> </a:t>
            </a:r>
            <a:endParaRPr lang="de-DE" sz="2400" b="1"/>
          </a:p>
        </p:txBody>
      </p:sp>
      <p:sp>
        <p:nvSpPr>
          <p:cNvPr id="421921" name="Line 33"/>
          <p:cNvSpPr>
            <a:spLocks noChangeShapeType="1"/>
          </p:cNvSpPr>
          <p:nvPr/>
        </p:nvSpPr>
        <p:spPr bwMode="auto">
          <a:xfrm flipH="1">
            <a:off x="6877050" y="2852738"/>
            <a:ext cx="790575" cy="6477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7451725" y="5157788"/>
            <a:ext cx="4778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3200" b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421923" name="Line 35"/>
          <p:cNvSpPr>
            <a:spLocks noChangeShapeType="1"/>
          </p:cNvSpPr>
          <p:nvPr/>
        </p:nvSpPr>
        <p:spPr bwMode="auto">
          <a:xfrm flipH="1" flipV="1">
            <a:off x="755650" y="2636838"/>
            <a:ext cx="6480175" cy="0"/>
          </a:xfrm>
          <a:prstGeom prst="line">
            <a:avLst/>
          </a:prstGeom>
          <a:noFill/>
          <a:ln w="730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1924" name="Text Box 36"/>
          <p:cNvSpPr txBox="1">
            <a:spLocks noChangeArrowheads="1"/>
          </p:cNvSpPr>
          <p:nvPr/>
        </p:nvSpPr>
        <p:spPr bwMode="auto">
          <a:xfrm>
            <a:off x="827088" y="1773238"/>
            <a:ext cx="19446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2000" b="1"/>
              <a:t>Market price with ET</a:t>
            </a:r>
          </a:p>
        </p:txBody>
      </p:sp>
    </p:spTree>
    <p:extLst>
      <p:ext uri="{BB962C8B-B14F-4D97-AF65-F5344CB8AC3E}">
        <p14:creationId xmlns:p14="http://schemas.microsoft.com/office/powerpoint/2010/main" val="57763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1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1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2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1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1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1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1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2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2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2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21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1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1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21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3" grpId="0"/>
      <p:bldP spid="421897" grpId="0"/>
      <p:bldP spid="421900" grpId="0"/>
      <p:bldP spid="421902" grpId="0" animBg="1"/>
      <p:bldP spid="421910" grpId="0" animBg="1"/>
      <p:bldP spid="421911" grpId="0" animBg="1"/>
      <p:bldP spid="421912" grpId="0"/>
      <p:bldP spid="421918" grpId="0" animBg="1"/>
      <p:bldP spid="421919" grpId="0" animBg="1"/>
      <p:bldP spid="421920" grpId="0"/>
      <p:bldP spid="421921" grpId="0" animBg="1"/>
      <p:bldP spid="421923" grpId="0" animBg="1"/>
      <p:bldP spid="4219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981075"/>
            <a:ext cx="8964613" cy="65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986463" y="3363913"/>
            <a:ext cx="3157537" cy="2235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 b="1"/>
              <a:t>1. UK &amp; Ireland</a:t>
            </a:r>
            <a:br>
              <a:rPr lang="de-DE" sz="2000" b="1"/>
            </a:br>
            <a:r>
              <a:rPr lang="de-DE" sz="2000" b="1"/>
              <a:t>2. Nordic countries</a:t>
            </a:r>
            <a:br>
              <a:rPr lang="de-DE" sz="2000" b="1"/>
            </a:br>
            <a:r>
              <a:rPr lang="de-DE" sz="2000" b="1"/>
              <a:t>3. Iberian peninsula</a:t>
            </a:r>
          </a:p>
          <a:p>
            <a:pPr eaLnBrk="1" hangingPunct="1"/>
            <a:r>
              <a:rPr lang="de-DE" sz="2000" b="1"/>
              <a:t>4. Italy</a:t>
            </a:r>
          </a:p>
          <a:p>
            <a:pPr eaLnBrk="1" hangingPunct="1"/>
            <a:r>
              <a:rPr lang="de-DE" sz="2000" b="1"/>
              <a:t>5. Western Europe</a:t>
            </a:r>
          </a:p>
          <a:p>
            <a:pPr eaLnBrk="1" hangingPunct="1"/>
            <a:r>
              <a:rPr lang="de-DE" sz="2000" b="1"/>
              <a:t>6. Eastern Europe</a:t>
            </a:r>
          </a:p>
          <a:p>
            <a:pPr eaLnBrk="1" hangingPunct="1"/>
            <a:r>
              <a:rPr lang="de-DE" sz="2000" b="1"/>
              <a:t>7. South-Eastern Europe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4716463" y="4516438"/>
            <a:ext cx="73025" cy="1008062"/>
          </a:xfrm>
          <a:prstGeom prst="line">
            <a:avLst/>
          </a:prstGeom>
          <a:noFill/>
          <a:ln w="349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79388" y="1412875"/>
            <a:ext cx="8964612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3400" b="1"/>
              <a:t>EUROPEAN ELECTRICITY SUB-MARKETS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076825" y="4659313"/>
            <a:ext cx="36195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800" b="1">
                <a:latin typeface="Times New Roman" pitchFamily="18" charset="0"/>
              </a:rPr>
              <a:t>6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148263" y="5811838"/>
            <a:ext cx="36195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800" b="1">
                <a:latin typeface="Times New Roman" pitchFamily="18" charset="0"/>
              </a:rPr>
              <a:t>7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708400" y="4803775"/>
            <a:ext cx="36195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800" b="1">
                <a:latin typeface="Times New Roman" pitchFamily="18" charset="0"/>
              </a:rPr>
              <a:t>5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-252413" y="269875"/>
            <a:ext cx="937260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4000" b="1">
                <a:solidFill>
                  <a:srgbClr val="FF0000"/>
                </a:solidFill>
              </a:rPr>
              <a:t>4 HOW PRICES </a:t>
            </a:r>
            <a:br>
              <a:rPr lang="de-DE" sz="4000" b="1">
                <a:solidFill>
                  <a:srgbClr val="FF0000"/>
                </a:solidFill>
              </a:rPr>
            </a:br>
            <a:r>
              <a:rPr lang="de-DE" sz="4000" b="1">
                <a:solidFill>
                  <a:srgbClr val="FF0000"/>
                </a:solidFill>
              </a:rPr>
              <a:t>DEVELOPED IN EUROPE </a:t>
            </a:r>
            <a:endParaRPr lang="de-DE" sz="4400">
              <a:solidFill>
                <a:schemeClr val="tx2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716463" y="4441316"/>
            <a:ext cx="73025" cy="1157797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48692" y="4418071"/>
            <a:ext cx="73025" cy="1157797"/>
          </a:xfrm>
          <a:prstGeom prst="line">
            <a:avLst/>
          </a:prstGeom>
          <a:ln w="4762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28985"/>
            <a:ext cx="8539807" cy="5529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7020272" y="1916832"/>
            <a:ext cx="1152127" cy="2304256"/>
          </a:xfrm>
          <a:prstGeom prst="straightConnector1">
            <a:avLst/>
          </a:prstGeom>
          <a:solidFill>
            <a:schemeClr val="accent1"/>
          </a:solidFill>
          <a:ln w="984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67744" y="1268760"/>
            <a:ext cx="80651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de-DE" sz="3200" b="1" dirty="0">
                <a:solidFill>
                  <a:srgbClr val="FF0000"/>
                </a:solidFill>
              </a:rPr>
              <a:t/>
            </a:r>
            <a:br>
              <a:rPr lang="de-DE" sz="3200" b="1" dirty="0">
                <a:solidFill>
                  <a:srgbClr val="FF0000"/>
                </a:solidFill>
              </a:rPr>
            </a:br>
            <a:r>
              <a:rPr lang="de-DE" sz="2800" b="1" dirty="0" smtClean="0"/>
              <a:t>AT, DE, FR, CZ, PL </a:t>
            </a:r>
            <a:br>
              <a:rPr lang="de-DE" sz="2800" b="1" dirty="0" smtClean="0"/>
            </a:br>
            <a:r>
              <a:rPr lang="de-DE" sz="2800" b="1" dirty="0" smtClean="0">
                <a:sym typeface="Wingdings" pitchFamily="2" charset="2"/>
              </a:rPr>
              <a:t> One market! </a:t>
            </a:r>
            <a:endParaRPr lang="de-DE" sz="2800" b="1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11560" y="404664"/>
            <a:ext cx="7920881" cy="7109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/>
            <a:r>
              <a:rPr lang="de-DE" sz="3200" b="1" dirty="0" smtClean="0">
                <a:solidFill>
                  <a:srgbClr val="FF0000"/>
                </a:solidFill>
              </a:rPr>
              <a:t>Development </a:t>
            </a:r>
            <a:r>
              <a:rPr lang="de-DE" sz="3200" b="1" dirty="0" err="1" smtClean="0">
                <a:solidFill>
                  <a:srgbClr val="FF0000"/>
                </a:solidFill>
              </a:rPr>
              <a:t>of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</a:rPr>
              <a:t>day-ahead</a:t>
            </a:r>
            <a:r>
              <a:rPr lang="de-DE" sz="3200" b="1" dirty="0" smtClean="0">
                <a:solidFill>
                  <a:srgbClr val="FF0000"/>
                </a:solidFill>
              </a:rPr>
              <a:t/>
            </a:r>
            <a:br>
              <a:rPr lang="de-DE" sz="3200" b="1" dirty="0" smtClean="0">
                <a:solidFill>
                  <a:srgbClr val="FF0000"/>
                </a:solidFill>
              </a:rPr>
            </a:b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</a:rPr>
              <a:t>electricity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</a:rPr>
              <a:t>prices</a:t>
            </a:r>
            <a:r>
              <a:rPr lang="de-DE" sz="3200" b="1" dirty="0" smtClean="0">
                <a:solidFill>
                  <a:srgbClr val="FF0000"/>
                </a:solidFill>
              </a:rPr>
              <a:t> in Europe per </a:t>
            </a:r>
            <a:r>
              <a:rPr lang="de-DE" sz="3200" b="1" dirty="0" err="1" smtClean="0">
                <a:solidFill>
                  <a:srgbClr val="FF0000"/>
                </a:solidFill>
              </a:rPr>
              <a:t>year</a:t>
            </a:r>
            <a:endParaRPr lang="de-DE" sz="3200" b="1" dirty="0">
              <a:solidFill>
                <a:srgbClr val="FF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347864" y="2420888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 err="1" smtClean="0"/>
              <a:t>Italy</a:t>
            </a:r>
            <a:endParaRPr lang="de-AT" sz="2800" dirty="0"/>
          </a:p>
        </p:txBody>
      </p:sp>
      <p:sp>
        <p:nvSpPr>
          <p:cNvPr id="10" name="Textfeld 9"/>
          <p:cNvSpPr txBox="1"/>
          <p:nvPr/>
        </p:nvSpPr>
        <p:spPr>
          <a:xfrm>
            <a:off x="6752834" y="4869160"/>
            <a:ext cx="1745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dirty="0" err="1" smtClean="0"/>
              <a:t>Nordpool</a:t>
            </a:r>
            <a:r>
              <a:rPr lang="de-AT" sz="2800" dirty="0" smtClean="0"/>
              <a:t> </a:t>
            </a:r>
            <a:endParaRPr lang="de-AT" sz="2800" dirty="0"/>
          </a:p>
        </p:txBody>
      </p:sp>
      <p:cxnSp>
        <p:nvCxnSpPr>
          <p:cNvPr id="8" name="Straight Arrow Connector 3"/>
          <p:cNvCxnSpPr>
            <a:cxnSpLocks noChangeShapeType="1"/>
          </p:cNvCxnSpPr>
          <p:nvPr/>
        </p:nvCxnSpPr>
        <p:spPr bwMode="auto">
          <a:xfrm>
            <a:off x="5652120" y="3573016"/>
            <a:ext cx="3240360" cy="1440160"/>
          </a:xfrm>
          <a:prstGeom prst="straightConnector1">
            <a:avLst/>
          </a:prstGeom>
          <a:noFill/>
          <a:ln w="9842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 Verbindung 6"/>
          <p:cNvCxnSpPr/>
          <p:nvPr/>
        </p:nvCxnSpPr>
        <p:spPr>
          <a:xfrm>
            <a:off x="611560" y="3356992"/>
            <a:ext cx="8280920" cy="0"/>
          </a:xfrm>
          <a:prstGeom prst="line">
            <a:avLst/>
          </a:prstGeom>
          <a:ln w="1238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76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611188" y="6188075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783388" y="5045075"/>
            <a:ext cx="838200" cy="1143000"/>
          </a:xfrm>
          <a:prstGeom prst="rect">
            <a:avLst/>
          </a:prstGeom>
          <a:noFill/>
          <a:ln w="476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992188" y="1692275"/>
            <a:ext cx="1066800" cy="4495800"/>
          </a:xfrm>
          <a:prstGeom prst="rect">
            <a:avLst/>
          </a:prstGeom>
          <a:noFill/>
          <a:ln w="476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859588" y="53498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3200" b="1"/>
              <a:t> A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220788" y="31400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3200" b="1"/>
              <a:t> I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287588" y="5045075"/>
            <a:ext cx="838200" cy="1143000"/>
          </a:xfrm>
          <a:prstGeom prst="rect">
            <a:avLst/>
          </a:prstGeom>
          <a:noFill/>
          <a:ln w="476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430588" y="5045075"/>
            <a:ext cx="838200" cy="1143000"/>
          </a:xfrm>
          <a:prstGeom prst="rect">
            <a:avLst/>
          </a:prstGeom>
          <a:noFill/>
          <a:ln w="476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4497388" y="5045075"/>
            <a:ext cx="838200" cy="1143000"/>
          </a:xfrm>
          <a:prstGeom prst="rect">
            <a:avLst/>
          </a:prstGeom>
          <a:noFill/>
          <a:ln w="476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363788" y="53498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3200" b="1"/>
              <a:t> A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506788" y="53498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3200" b="1"/>
              <a:t> A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4573588" y="5349875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3200" b="1"/>
              <a:t> A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1601788" y="61880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2744788" y="61880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3887788" y="61880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4954588" y="61880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7240588" y="61880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4725988" y="6416675"/>
            <a:ext cx="39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/>
              <a:t> 3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3735388" y="6416675"/>
            <a:ext cx="39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/>
              <a:t> 2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2592388" y="6416675"/>
            <a:ext cx="39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/>
              <a:t> 1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7011988" y="6416675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/>
              <a:t> n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5487988" y="6416675"/>
            <a:ext cx="1162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/>
              <a:t> . . . . . . .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1373188" y="6416675"/>
            <a:ext cx="39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/>
              <a:t> 0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20504" name="Freeform 24"/>
          <p:cNvSpPr>
            <a:spLocks/>
          </p:cNvSpPr>
          <p:nvPr/>
        </p:nvSpPr>
        <p:spPr bwMode="auto">
          <a:xfrm>
            <a:off x="2211388" y="1692275"/>
            <a:ext cx="5029200" cy="3352800"/>
          </a:xfrm>
          <a:custGeom>
            <a:avLst/>
            <a:gdLst>
              <a:gd name="T0" fmla="*/ 0 w 3168"/>
              <a:gd name="T1" fmla="*/ 0 h 2016"/>
              <a:gd name="T2" fmla="*/ 2147483647 w 3168"/>
              <a:gd name="T3" fmla="*/ 2147483647 h 2016"/>
              <a:gd name="T4" fmla="*/ 2147483647 w 3168"/>
              <a:gd name="T5" fmla="*/ 2147483647 h 20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68" h="2016">
                <a:moveTo>
                  <a:pt x="0" y="0"/>
                </a:moveTo>
                <a:cubicBezTo>
                  <a:pt x="720" y="120"/>
                  <a:pt x="1440" y="240"/>
                  <a:pt x="1968" y="576"/>
                </a:cubicBezTo>
                <a:cubicBezTo>
                  <a:pt x="2496" y="912"/>
                  <a:pt x="2832" y="1464"/>
                  <a:pt x="3168" y="2016"/>
                </a:cubicBezTo>
              </a:path>
            </a:pathLst>
          </a:custGeom>
          <a:noFill/>
          <a:ln w="34925" cap="flat" cmpd="sng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Freeform 25"/>
          <p:cNvSpPr>
            <a:spLocks/>
          </p:cNvSpPr>
          <p:nvPr/>
        </p:nvSpPr>
        <p:spPr bwMode="auto">
          <a:xfrm>
            <a:off x="2211388" y="1844675"/>
            <a:ext cx="457200" cy="3200400"/>
          </a:xfrm>
          <a:custGeom>
            <a:avLst/>
            <a:gdLst>
              <a:gd name="T0" fmla="*/ 0 w 3168"/>
              <a:gd name="T1" fmla="*/ 0 h 2016"/>
              <a:gd name="T2" fmla="*/ 2147483647 w 3168"/>
              <a:gd name="T3" fmla="*/ 2147483647 h 2016"/>
              <a:gd name="T4" fmla="*/ 2147483647 w 3168"/>
              <a:gd name="T5" fmla="*/ 2147483647 h 20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68" h="2016">
                <a:moveTo>
                  <a:pt x="0" y="0"/>
                </a:moveTo>
                <a:cubicBezTo>
                  <a:pt x="720" y="120"/>
                  <a:pt x="1440" y="240"/>
                  <a:pt x="1968" y="576"/>
                </a:cubicBezTo>
                <a:cubicBezTo>
                  <a:pt x="2496" y="912"/>
                  <a:pt x="2832" y="1464"/>
                  <a:pt x="3168" y="2016"/>
                </a:cubicBezTo>
              </a:path>
            </a:pathLst>
          </a:custGeom>
          <a:noFill/>
          <a:ln w="34925" cap="flat" cmpd="sng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Freeform 26"/>
          <p:cNvSpPr>
            <a:spLocks/>
          </p:cNvSpPr>
          <p:nvPr/>
        </p:nvSpPr>
        <p:spPr bwMode="auto">
          <a:xfrm>
            <a:off x="2363788" y="1844675"/>
            <a:ext cx="1524000" cy="3200400"/>
          </a:xfrm>
          <a:custGeom>
            <a:avLst/>
            <a:gdLst>
              <a:gd name="T0" fmla="*/ 0 w 3168"/>
              <a:gd name="T1" fmla="*/ 0 h 2016"/>
              <a:gd name="T2" fmla="*/ 2147483647 w 3168"/>
              <a:gd name="T3" fmla="*/ 2147483647 h 2016"/>
              <a:gd name="T4" fmla="*/ 2147483647 w 3168"/>
              <a:gd name="T5" fmla="*/ 2147483647 h 20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68" h="2016">
                <a:moveTo>
                  <a:pt x="0" y="0"/>
                </a:moveTo>
                <a:cubicBezTo>
                  <a:pt x="720" y="120"/>
                  <a:pt x="1440" y="240"/>
                  <a:pt x="1968" y="576"/>
                </a:cubicBezTo>
                <a:cubicBezTo>
                  <a:pt x="2496" y="912"/>
                  <a:pt x="2832" y="1464"/>
                  <a:pt x="3168" y="2016"/>
                </a:cubicBezTo>
              </a:path>
            </a:pathLst>
          </a:custGeom>
          <a:noFill/>
          <a:ln w="34925" cap="flat" cmpd="sng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Freeform 27"/>
          <p:cNvSpPr>
            <a:spLocks/>
          </p:cNvSpPr>
          <p:nvPr/>
        </p:nvSpPr>
        <p:spPr bwMode="auto">
          <a:xfrm>
            <a:off x="2439988" y="1768475"/>
            <a:ext cx="2514600" cy="3276600"/>
          </a:xfrm>
          <a:custGeom>
            <a:avLst/>
            <a:gdLst>
              <a:gd name="T0" fmla="*/ 0 w 3168"/>
              <a:gd name="T1" fmla="*/ 0 h 2016"/>
              <a:gd name="T2" fmla="*/ 2147483647 w 3168"/>
              <a:gd name="T3" fmla="*/ 2147483647 h 2016"/>
              <a:gd name="T4" fmla="*/ 2147483647 w 3168"/>
              <a:gd name="T5" fmla="*/ 2147483647 h 20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68" h="2016">
                <a:moveTo>
                  <a:pt x="0" y="0"/>
                </a:moveTo>
                <a:cubicBezTo>
                  <a:pt x="720" y="120"/>
                  <a:pt x="1440" y="240"/>
                  <a:pt x="1968" y="576"/>
                </a:cubicBezTo>
                <a:cubicBezTo>
                  <a:pt x="2496" y="912"/>
                  <a:pt x="2832" y="1464"/>
                  <a:pt x="3168" y="2016"/>
                </a:cubicBezTo>
              </a:path>
            </a:pathLst>
          </a:custGeom>
          <a:noFill/>
          <a:ln w="34925" cap="flat" cmpd="sng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3762375" y="1628775"/>
            <a:ext cx="5346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de-DE" sz="2400" b="1"/>
              <a:t>Distribute investments to annuities </a:t>
            </a:r>
            <a:br>
              <a:rPr lang="de-DE" sz="2400" b="1"/>
            </a:br>
            <a:r>
              <a:rPr lang="de-DE" sz="2400" b="1"/>
              <a:t>(annual payback amounts) 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2522538" y="765175"/>
            <a:ext cx="3546475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de-AT" sz="2800" b="1">
                <a:solidFill>
                  <a:srgbClr val="0000FF"/>
                </a:solidFill>
              </a:rPr>
              <a:t>ANNUITY METHOD</a:t>
            </a:r>
            <a:r>
              <a:rPr lang="de-AT" sz="4000" b="1">
                <a:solidFill>
                  <a:srgbClr val="0000FF"/>
                </a:solidFill>
              </a:rPr>
              <a:t> </a:t>
            </a:r>
            <a:endParaRPr lang="de-AT" sz="4000">
              <a:solidFill>
                <a:srgbClr val="0000FF"/>
              </a:solidFill>
            </a:endParaRPr>
          </a:p>
        </p:txBody>
      </p:sp>
      <p:sp>
        <p:nvSpPr>
          <p:cNvPr id="20510" name="Text Box 30"/>
          <p:cNvSpPr txBox="1">
            <a:spLocks noChangeArrowheads="1"/>
          </p:cNvSpPr>
          <p:nvPr/>
        </p:nvSpPr>
        <p:spPr bwMode="auto">
          <a:xfrm>
            <a:off x="1779588" y="42863"/>
            <a:ext cx="5075237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de-AT" sz="3600" b="1">
                <a:solidFill>
                  <a:srgbClr val="FF0000"/>
                </a:solidFill>
              </a:rPr>
              <a:t>5 ELECTRICITY </a:t>
            </a:r>
            <a:br>
              <a:rPr lang="de-AT" sz="3600" b="1">
                <a:solidFill>
                  <a:srgbClr val="FF0000"/>
                </a:solidFill>
              </a:rPr>
            </a:br>
            <a:r>
              <a:rPr lang="de-AT" sz="3600" b="1">
                <a:solidFill>
                  <a:srgbClr val="FF0000"/>
                </a:solidFill>
              </a:rPr>
              <a:t>GENERATION COSTS</a:t>
            </a:r>
            <a:r>
              <a:rPr lang="de-AT" sz="4000" b="1">
                <a:solidFill>
                  <a:srgbClr val="FF0000"/>
                </a:solidFill>
              </a:rPr>
              <a:t> </a:t>
            </a:r>
            <a:endParaRPr lang="de-AT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-180975" y="307975"/>
            <a:ext cx="9577388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sz="4400" b="1" dirty="0">
                <a:solidFill>
                  <a:srgbClr val="FF0000"/>
                </a:solidFill>
              </a:rPr>
              <a:t>Investment costs</a:t>
            </a:r>
          </a:p>
          <a:p>
            <a:pPr algn="ctr"/>
            <a:r>
              <a:rPr lang="de-AT" sz="3200" b="1" dirty="0">
                <a:solidFill>
                  <a:srgbClr val="FF0000"/>
                </a:solidFill>
              </a:rPr>
              <a:t>Electricity generation</a:t>
            </a:r>
            <a:r>
              <a:rPr lang="de-AT" sz="3200" dirty="0"/>
              <a:t> </a:t>
            </a:r>
            <a:r>
              <a:rPr lang="de-AT" sz="3200" b="1" dirty="0" err="1">
                <a:solidFill>
                  <a:srgbClr val="FF0000"/>
                </a:solidFill>
              </a:rPr>
              <a:t>Conventional</a:t>
            </a:r>
            <a:r>
              <a:rPr lang="de-AT" sz="3200" b="1" dirty="0">
                <a:solidFill>
                  <a:srgbClr val="FF0000"/>
                </a:solidFill>
              </a:rPr>
              <a:t> </a:t>
            </a:r>
            <a:r>
              <a:rPr lang="de-AT" sz="3200" b="1" dirty="0" smtClean="0">
                <a:solidFill>
                  <a:srgbClr val="FF0000"/>
                </a:solidFill>
              </a:rPr>
              <a:t>2015 </a:t>
            </a:r>
            <a:endParaRPr lang="de-AT" sz="3200" b="1" dirty="0">
              <a:solidFill>
                <a:srgbClr val="FF0000"/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617240"/>
            <a:ext cx="7519681" cy="512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5"/>
            <a:ext cx="8424936" cy="611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15616" y="203468"/>
            <a:ext cx="6294710" cy="72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90600" lvl="1" indent="-533400" algn="ctr"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Fossil fuel prices 1999-2015 </a:t>
            </a:r>
            <a:endParaRPr lang="de-DE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48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889000"/>
            <a:ext cx="7777163" cy="602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940425" y="1622425"/>
            <a:ext cx="287338" cy="1800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368550" y="2195513"/>
            <a:ext cx="3736975" cy="555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5795963" y="1266825"/>
            <a:ext cx="2808287" cy="1198563"/>
          </a:xfrm>
          <a:prstGeom prst="ellipse">
            <a:avLst/>
          </a:prstGeom>
          <a:solidFill>
            <a:schemeClr val="bg1"/>
          </a:solidFill>
          <a:ln w="730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Times New Roman" pitchFamily="18" charset="0"/>
              </a:rPr>
              <a:t>Fixed costs</a:t>
            </a:r>
            <a:br>
              <a:rPr lang="en-US" altLang="en-US" sz="2400" b="1">
                <a:latin typeface="Times New Roman" pitchFamily="18" charset="0"/>
              </a:rPr>
            </a:br>
            <a:r>
              <a:rPr lang="en-US" altLang="en-US" sz="2400" b="1">
                <a:latin typeface="Times New Roman" pitchFamily="18" charset="0"/>
              </a:rPr>
              <a:t>per kWh</a:t>
            </a: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1706563" y="6056313"/>
            <a:ext cx="2016125" cy="647700"/>
          </a:xfrm>
          <a:prstGeom prst="ellipse">
            <a:avLst/>
          </a:prstGeom>
          <a:solidFill>
            <a:schemeClr val="bg1"/>
          </a:solidFill>
          <a:ln w="730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</a:rPr>
              <a:t>1000</a:t>
            </a: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>
            <a:off x="2339975" y="1341438"/>
            <a:ext cx="14288" cy="3206750"/>
          </a:xfrm>
          <a:prstGeom prst="straightConnector1">
            <a:avLst/>
          </a:prstGeom>
          <a:noFill/>
          <a:ln w="73025" algn="ctr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4311650" y="6380163"/>
            <a:ext cx="2016125" cy="649287"/>
          </a:xfrm>
          <a:prstGeom prst="ellipse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4932362" y="5920479"/>
            <a:ext cx="2016125" cy="647700"/>
          </a:xfrm>
          <a:prstGeom prst="ellipse">
            <a:avLst/>
          </a:prstGeom>
          <a:solidFill>
            <a:schemeClr val="bg1"/>
          </a:solidFill>
          <a:ln w="730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5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000</a:t>
            </a:r>
            <a:endParaRPr lang="en-US" alt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05525" y="3816350"/>
            <a:ext cx="195263" cy="392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6001883" y="2465388"/>
            <a:ext cx="1450437" cy="17742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5932713" y="3931105"/>
            <a:ext cx="0" cy="617083"/>
          </a:xfrm>
          <a:prstGeom prst="straightConnector1">
            <a:avLst/>
          </a:prstGeom>
          <a:noFill/>
          <a:ln w="73025" algn="ctr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57" name="Rectangle 2"/>
          <p:cNvSpPr>
            <a:spLocks noChangeArrowheads="1"/>
          </p:cNvSpPr>
          <p:nvPr/>
        </p:nvSpPr>
        <p:spPr bwMode="auto">
          <a:xfrm>
            <a:off x="539552" y="61913"/>
            <a:ext cx="79216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en-US" sz="4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Generation </a:t>
            </a:r>
            <a:r>
              <a:rPr lang="de-DE" altLang="en-US" sz="40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costs</a:t>
            </a:r>
            <a:r>
              <a:rPr lang="de-DE" altLang="en-US" sz="4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CCGT</a:t>
            </a:r>
          </a:p>
        </p:txBody>
      </p:sp>
    </p:spTree>
    <p:extLst>
      <p:ext uri="{BB962C8B-B14F-4D97-AF65-F5344CB8AC3E}">
        <p14:creationId xmlns:p14="http://schemas.microsoft.com/office/powerpoint/2010/main" val="381165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23528" y="1052513"/>
            <a:ext cx="846043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800" dirty="0">
                <a:solidFill>
                  <a:srgbClr val="0000FF"/>
                </a:solidFill>
              </a:rPr>
              <a:t>                         </a:t>
            </a:r>
            <a:r>
              <a:rPr lang="de-DE" sz="2800" dirty="0" smtClean="0">
                <a:solidFill>
                  <a:srgbClr val="0000FF"/>
                </a:solidFill>
              </a:rPr>
              <a:t>I </a:t>
            </a:r>
            <a:r>
              <a:rPr lang="de-DE" sz="2800" dirty="0">
                <a:solidFill>
                  <a:srgbClr val="0000FF"/>
                </a:solidFill>
                <a:sym typeface="Symbol" pitchFamily="18" charset="2"/>
              </a:rPr>
              <a:t> </a:t>
            </a:r>
            <a:r>
              <a:rPr lang="de-DE" sz="2800" dirty="0" smtClean="0">
                <a:solidFill>
                  <a:srgbClr val="0000FF"/>
                </a:solidFill>
                <a:sym typeface="Symbol" pitchFamily="18" charset="2"/>
              </a:rPr>
              <a:t>+C</a:t>
            </a:r>
            <a:r>
              <a:rPr lang="de-DE" sz="2400" baseline="-25000" dirty="0" smtClean="0">
                <a:solidFill>
                  <a:srgbClr val="0000FF"/>
                </a:solidFill>
                <a:sym typeface="Symbol" pitchFamily="18" charset="2"/>
              </a:rPr>
              <a:t>O&amp;M</a:t>
            </a:r>
            <a:r>
              <a:rPr lang="de-DE" sz="2800" dirty="0" smtClean="0">
                <a:solidFill>
                  <a:srgbClr val="0000FF"/>
                </a:solidFill>
                <a:sym typeface="Symbol" pitchFamily="18" charset="2"/>
              </a:rPr>
              <a:t>        p</a:t>
            </a:r>
            <a:r>
              <a:rPr lang="de-DE" sz="2800" baseline="-25000" dirty="0" smtClean="0">
                <a:solidFill>
                  <a:srgbClr val="0000FF"/>
                </a:solidFill>
                <a:sym typeface="Symbol" pitchFamily="18" charset="2"/>
              </a:rPr>
              <a:t>f          </a:t>
            </a:r>
            <a:r>
              <a:rPr lang="de-DE" sz="2800" dirty="0" smtClean="0">
                <a:solidFill>
                  <a:srgbClr val="0000FF"/>
                </a:solidFill>
              </a:rPr>
              <a:t>C</a:t>
            </a:r>
            <a:r>
              <a:rPr lang="de-DE" sz="2400" baseline="-25000" dirty="0" smtClean="0">
                <a:solidFill>
                  <a:srgbClr val="0000FF"/>
                </a:solidFill>
              </a:rPr>
              <a:t>CO2</a:t>
            </a:r>
            <a:r>
              <a:rPr lang="de-DE" sz="2800" dirty="0" smtClean="0">
                <a:solidFill>
                  <a:srgbClr val="0000FF"/>
                </a:solidFill>
              </a:rPr>
              <a:t> </a:t>
            </a:r>
            <a:r>
              <a:rPr lang="de-DE" sz="2800" dirty="0">
                <a:solidFill>
                  <a:srgbClr val="0000FF"/>
                </a:solidFill>
              </a:rPr>
              <a:t>f</a:t>
            </a:r>
            <a:r>
              <a:rPr lang="de-DE" sz="2400" baseline="-25000" dirty="0">
                <a:solidFill>
                  <a:srgbClr val="0000FF"/>
                </a:solidFill>
              </a:rPr>
              <a:t>CO2</a:t>
            </a:r>
            <a:r>
              <a:rPr lang="de-DE" sz="2800" dirty="0" smtClean="0">
                <a:solidFill>
                  <a:srgbClr val="0000FF"/>
                </a:solidFill>
              </a:rPr>
              <a:t>     cent</a:t>
            </a:r>
            <a:r>
              <a:rPr lang="de-DE" sz="2800" baseline="-25000" dirty="0" smtClean="0">
                <a:solidFill>
                  <a:srgbClr val="0000FF"/>
                </a:solidFill>
                <a:sym typeface="Symbol" pitchFamily="18" charset="2"/>
              </a:rPr>
              <a:t>  </a:t>
            </a:r>
            <a:r>
              <a:rPr lang="de-DE" sz="2800" dirty="0">
                <a:solidFill>
                  <a:srgbClr val="0000FF"/>
                </a:solidFill>
              </a:rPr>
              <a:t/>
            </a:r>
            <a:br>
              <a:rPr lang="de-DE" sz="2800" dirty="0">
                <a:solidFill>
                  <a:srgbClr val="0000FF"/>
                </a:solidFill>
              </a:rPr>
            </a:br>
            <a:r>
              <a:rPr lang="de-DE" sz="2800" dirty="0">
                <a:solidFill>
                  <a:srgbClr val="0000FF"/>
                </a:solidFill>
              </a:rPr>
              <a:t>C =  C</a:t>
            </a:r>
            <a:r>
              <a:rPr lang="de-DE" sz="2800" baseline="-25000" dirty="0">
                <a:solidFill>
                  <a:srgbClr val="0000FF"/>
                </a:solidFill>
              </a:rPr>
              <a:t>F</a:t>
            </a:r>
            <a:r>
              <a:rPr lang="de-DE" sz="2800" dirty="0">
                <a:solidFill>
                  <a:srgbClr val="0000FF"/>
                </a:solidFill>
              </a:rPr>
              <a:t>  + C</a:t>
            </a:r>
            <a:r>
              <a:rPr lang="de-DE" sz="2800" baseline="-25000" dirty="0">
                <a:solidFill>
                  <a:srgbClr val="0000FF"/>
                </a:solidFill>
              </a:rPr>
              <a:t>V </a:t>
            </a:r>
            <a:r>
              <a:rPr lang="de-DE" sz="2800" dirty="0">
                <a:solidFill>
                  <a:srgbClr val="0000FF"/>
                </a:solidFill>
              </a:rPr>
              <a:t>= </a:t>
            </a:r>
            <a:r>
              <a:rPr lang="de-DE" sz="2800" dirty="0" smtClean="0">
                <a:solidFill>
                  <a:srgbClr val="0000FF"/>
                </a:solidFill>
                <a:cs typeface="Arial" charset="0"/>
              </a:rPr>
              <a:t>———</a:t>
            </a:r>
            <a:r>
              <a:rPr lang="de-DE" sz="2800" dirty="0">
                <a:solidFill>
                  <a:srgbClr val="0000FF"/>
                </a:solidFill>
                <a:cs typeface="Arial" charset="0"/>
              </a:rPr>
              <a:t>—</a:t>
            </a:r>
            <a:r>
              <a:rPr lang="de-DE" sz="2800" dirty="0" smtClean="0">
                <a:solidFill>
                  <a:srgbClr val="0000FF"/>
                </a:solidFill>
                <a:cs typeface="Arial" charset="0"/>
              </a:rPr>
              <a:t>  + </a:t>
            </a:r>
            <a:r>
              <a:rPr lang="de-DE" sz="2800" dirty="0">
                <a:solidFill>
                  <a:srgbClr val="0000FF"/>
                </a:solidFill>
                <a:cs typeface="Arial" charset="0"/>
              </a:rPr>
              <a:t>—— </a:t>
            </a:r>
            <a:r>
              <a:rPr lang="de-DE" sz="2800" dirty="0" smtClean="0">
                <a:solidFill>
                  <a:srgbClr val="0000FF"/>
                </a:solidFill>
                <a:cs typeface="Arial" charset="0"/>
              </a:rPr>
              <a:t>+ ————   [——]    </a:t>
            </a:r>
            <a:r>
              <a:rPr lang="de-DE" sz="2800" dirty="0">
                <a:solidFill>
                  <a:srgbClr val="0000FF"/>
                </a:solidFill>
                <a:cs typeface="Arial" charset="0"/>
              </a:rPr>
              <a:t/>
            </a:r>
            <a:br>
              <a:rPr lang="de-DE" sz="2800" dirty="0">
                <a:solidFill>
                  <a:srgbClr val="0000FF"/>
                </a:solidFill>
                <a:cs typeface="Arial" charset="0"/>
              </a:rPr>
            </a:br>
            <a:r>
              <a:rPr lang="de-DE" sz="2800" dirty="0">
                <a:solidFill>
                  <a:srgbClr val="0000FF"/>
                </a:solidFill>
                <a:cs typeface="Arial" charset="0"/>
              </a:rPr>
              <a:t>                         </a:t>
            </a:r>
            <a:r>
              <a:rPr lang="de-DE" sz="2800" dirty="0" smtClean="0">
                <a:solidFill>
                  <a:srgbClr val="0000FF"/>
                </a:solidFill>
                <a:cs typeface="Arial" charset="0"/>
              </a:rPr>
              <a:t>      </a:t>
            </a:r>
            <a:r>
              <a:rPr lang="de-DE" sz="2800" dirty="0">
                <a:solidFill>
                  <a:srgbClr val="0000FF"/>
                </a:solidFill>
                <a:cs typeface="Arial" charset="0"/>
              </a:rPr>
              <a:t>T </a:t>
            </a:r>
            <a:r>
              <a:rPr lang="de-DE" sz="2800" dirty="0" smtClean="0">
                <a:solidFill>
                  <a:srgbClr val="0000FF"/>
                </a:solidFill>
                <a:cs typeface="Arial" charset="0"/>
              </a:rPr>
              <a:t>           H </a:t>
            </a:r>
            <a:r>
              <a:rPr lang="de-DE" sz="2800" dirty="0">
                <a:solidFill>
                  <a:srgbClr val="0000FF"/>
                </a:solidFill>
                <a:cs typeface="Arial" charset="0"/>
                <a:sym typeface="Symbol" pitchFamily="18" charset="2"/>
              </a:rPr>
              <a:t> </a:t>
            </a:r>
            <a:r>
              <a:rPr lang="de-DE" sz="2800" dirty="0" smtClean="0">
                <a:solidFill>
                  <a:srgbClr val="0000FF"/>
                </a:solidFill>
                <a:cs typeface="Arial" charset="0"/>
                <a:sym typeface="Symbol" pitchFamily="18" charset="2"/>
              </a:rPr>
              <a:t>                    kWh</a:t>
            </a:r>
            <a:endParaRPr lang="de-DE" sz="2800" dirty="0">
              <a:solidFill>
                <a:srgbClr val="0000F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67544" y="44624"/>
            <a:ext cx="6876256" cy="8125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de-AT" sz="3600" b="1" dirty="0">
                <a:solidFill>
                  <a:srgbClr val="FF0000"/>
                </a:solidFill>
              </a:rPr>
              <a:t> Costs of electricity generation</a:t>
            </a:r>
            <a:endParaRPr lang="de-AT" sz="3600" dirty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83689" y="2276872"/>
            <a:ext cx="9145140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dirty="0"/>
              <a:t>where:</a:t>
            </a:r>
          </a:p>
          <a:p>
            <a:r>
              <a:rPr lang="de-DE" sz="2200" dirty="0">
                <a:solidFill>
                  <a:srgbClr val="0000FF"/>
                </a:solidFill>
              </a:rPr>
              <a:t>C     …Total costs of electr. Generation (cent per kWh)</a:t>
            </a:r>
            <a:br>
              <a:rPr lang="de-DE" sz="2200" dirty="0">
                <a:solidFill>
                  <a:srgbClr val="0000FF"/>
                </a:solidFill>
              </a:rPr>
            </a:br>
            <a:r>
              <a:rPr lang="de-DE" sz="2200" dirty="0">
                <a:solidFill>
                  <a:srgbClr val="0000FF"/>
                </a:solidFill>
              </a:rPr>
              <a:t>C</a:t>
            </a:r>
            <a:r>
              <a:rPr lang="de-DE" sz="2200" baseline="-25000" dirty="0">
                <a:solidFill>
                  <a:srgbClr val="0000FF"/>
                </a:solidFill>
              </a:rPr>
              <a:t>F    </a:t>
            </a:r>
            <a:r>
              <a:rPr lang="de-DE" sz="2200" dirty="0">
                <a:solidFill>
                  <a:srgbClr val="0000FF"/>
                </a:solidFill>
              </a:rPr>
              <a:t> …Fix costs (cent per kWh)</a:t>
            </a:r>
            <a:br>
              <a:rPr lang="de-DE" sz="2200" dirty="0">
                <a:solidFill>
                  <a:srgbClr val="0000FF"/>
                </a:solidFill>
              </a:rPr>
            </a:br>
            <a:r>
              <a:rPr lang="de-DE" sz="2200" dirty="0">
                <a:solidFill>
                  <a:srgbClr val="0000FF"/>
                </a:solidFill>
              </a:rPr>
              <a:t>C</a:t>
            </a:r>
            <a:r>
              <a:rPr lang="de-DE" sz="2200" baseline="-25000" dirty="0">
                <a:solidFill>
                  <a:srgbClr val="0000FF"/>
                </a:solidFill>
              </a:rPr>
              <a:t>V</a:t>
            </a:r>
            <a:r>
              <a:rPr lang="de-DE" sz="2200" dirty="0">
                <a:solidFill>
                  <a:srgbClr val="0000FF"/>
                </a:solidFill>
              </a:rPr>
              <a:t>   … Variable costs (cent per kWh</a:t>
            </a:r>
            <a:r>
              <a:rPr lang="de-DE" sz="22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de-DE" sz="2200" dirty="0" smtClean="0">
                <a:solidFill>
                  <a:srgbClr val="0000FF"/>
                </a:solidFill>
              </a:rPr>
              <a:t>C</a:t>
            </a:r>
            <a:r>
              <a:rPr lang="de-DE" sz="2200" baseline="-25000" dirty="0" smtClean="0">
                <a:solidFill>
                  <a:srgbClr val="0000FF"/>
                </a:solidFill>
              </a:rPr>
              <a:t>O&amp;M</a:t>
            </a:r>
            <a:r>
              <a:rPr lang="de-DE" sz="2200" dirty="0" smtClean="0">
                <a:solidFill>
                  <a:srgbClr val="0000FF"/>
                </a:solidFill>
              </a:rPr>
              <a:t>…Operation &amp; maintenance costs (EUR/kW)</a:t>
            </a:r>
            <a:endParaRPr lang="de-DE" sz="2200" dirty="0">
              <a:solidFill>
                <a:srgbClr val="0000FF"/>
              </a:solidFill>
            </a:endParaRPr>
          </a:p>
          <a:p>
            <a:r>
              <a:rPr lang="de-DE" sz="2200" dirty="0">
                <a:solidFill>
                  <a:srgbClr val="0000FF"/>
                </a:solidFill>
              </a:rPr>
              <a:t>I      ….Investment costs (EUR/kW)</a:t>
            </a:r>
          </a:p>
          <a:p>
            <a:pPr>
              <a:buFont typeface="Symbol" pitchFamily="18" charset="2"/>
              <a:buChar char="a"/>
            </a:pPr>
            <a:r>
              <a:rPr lang="de-DE" sz="2200" dirty="0">
                <a:solidFill>
                  <a:srgbClr val="0000FF"/>
                </a:solidFill>
                <a:sym typeface="Symbol" pitchFamily="18" charset="2"/>
              </a:rPr>
              <a:t>     … C.R.F. (Capital recovery factor, e.g. 0.1 for 15 </a:t>
            </a:r>
            <a:r>
              <a:rPr lang="de-DE" sz="2200" dirty="0" smtClean="0">
                <a:solidFill>
                  <a:srgbClr val="0000FF"/>
                </a:solidFill>
                <a:sym typeface="Symbol" pitchFamily="18" charset="2"/>
              </a:rPr>
              <a:t>years, 5</a:t>
            </a:r>
            <a:r>
              <a:rPr lang="de-DE" sz="2200" dirty="0">
                <a:solidFill>
                  <a:srgbClr val="0000FF"/>
                </a:solidFill>
                <a:sym typeface="Symbol" pitchFamily="18" charset="2"/>
              </a:rPr>
              <a:t>% WACC)</a:t>
            </a:r>
            <a:br>
              <a:rPr lang="de-DE" sz="2200" dirty="0">
                <a:solidFill>
                  <a:srgbClr val="0000FF"/>
                </a:solidFill>
                <a:sym typeface="Symbol" pitchFamily="18" charset="2"/>
              </a:rPr>
            </a:br>
            <a:r>
              <a:rPr lang="de-DE" sz="2200" dirty="0">
                <a:solidFill>
                  <a:srgbClr val="0000FF"/>
                </a:solidFill>
                <a:sym typeface="Symbol" pitchFamily="18" charset="2"/>
              </a:rPr>
              <a:t>T     ….Full load hours (hours per year)</a:t>
            </a:r>
            <a:br>
              <a:rPr lang="de-DE" sz="2200" dirty="0">
                <a:solidFill>
                  <a:srgbClr val="0000FF"/>
                </a:solidFill>
                <a:sym typeface="Symbol" pitchFamily="18" charset="2"/>
              </a:rPr>
            </a:br>
            <a:r>
              <a:rPr lang="de-DE" sz="2200" dirty="0">
                <a:solidFill>
                  <a:srgbClr val="0000FF"/>
                </a:solidFill>
                <a:sym typeface="Symbol" pitchFamily="18" charset="2"/>
              </a:rPr>
              <a:t>p</a:t>
            </a:r>
            <a:r>
              <a:rPr lang="de-DE" sz="2200" baseline="-25000" dirty="0">
                <a:solidFill>
                  <a:srgbClr val="0000FF"/>
                </a:solidFill>
                <a:sym typeface="Symbol" pitchFamily="18" charset="2"/>
              </a:rPr>
              <a:t>f        </a:t>
            </a:r>
            <a:r>
              <a:rPr lang="de-DE" sz="2200" dirty="0">
                <a:solidFill>
                  <a:srgbClr val="0000FF"/>
                </a:solidFill>
                <a:sym typeface="Symbol" pitchFamily="18" charset="2"/>
              </a:rPr>
              <a:t>…Fuel price (cent/kg or </a:t>
            </a:r>
            <a:r>
              <a:rPr lang="de-DE" sz="2200" dirty="0" smtClean="0">
                <a:solidFill>
                  <a:srgbClr val="0000FF"/>
                </a:solidFill>
                <a:sym typeface="Symbol" pitchFamily="18" charset="2"/>
              </a:rPr>
              <a:t>m³) </a:t>
            </a:r>
            <a:endParaRPr lang="de-DE" sz="2200" dirty="0">
              <a:solidFill>
                <a:srgbClr val="0000FF"/>
              </a:solidFill>
              <a:sym typeface="Symbol" pitchFamily="18" charset="2"/>
            </a:endParaRPr>
          </a:p>
          <a:p>
            <a:pPr>
              <a:buFont typeface="Symbol" pitchFamily="18" charset="2"/>
              <a:buNone/>
            </a:pPr>
            <a:r>
              <a:rPr lang="de-DE" sz="2200" dirty="0">
                <a:solidFill>
                  <a:srgbClr val="0000FF"/>
                </a:solidFill>
              </a:rPr>
              <a:t>H     …Caloric heat content (e.g. 10 kWh per m³ for gas)</a:t>
            </a:r>
            <a:br>
              <a:rPr lang="de-DE" sz="2200" dirty="0">
                <a:solidFill>
                  <a:srgbClr val="0000FF"/>
                </a:solidFill>
              </a:rPr>
            </a:br>
            <a:r>
              <a:rPr lang="de-DE" sz="2200" dirty="0">
                <a:solidFill>
                  <a:srgbClr val="0000FF"/>
                </a:solidFill>
              </a:rPr>
              <a:t> </a:t>
            </a:r>
            <a:r>
              <a:rPr lang="de-DE" sz="2200" dirty="0">
                <a:solidFill>
                  <a:srgbClr val="0000FF"/>
                </a:solidFill>
                <a:sym typeface="Symbol" pitchFamily="18" charset="2"/>
              </a:rPr>
              <a:t>     …Efficiency of power </a:t>
            </a:r>
            <a:r>
              <a:rPr lang="de-DE" sz="2200" dirty="0" smtClean="0">
                <a:solidFill>
                  <a:srgbClr val="0000FF"/>
                </a:solidFill>
                <a:sym typeface="Symbol" pitchFamily="18" charset="2"/>
              </a:rPr>
              <a:t>plant</a:t>
            </a:r>
          </a:p>
          <a:p>
            <a:pPr>
              <a:buFont typeface="Symbol" pitchFamily="18" charset="2"/>
              <a:buNone/>
            </a:pPr>
            <a:r>
              <a:rPr lang="de-DE" sz="2400" dirty="0" smtClean="0">
                <a:solidFill>
                  <a:srgbClr val="0000FF"/>
                </a:solidFill>
              </a:rPr>
              <a:t>C</a:t>
            </a:r>
            <a:r>
              <a:rPr lang="de-DE" sz="2000" baseline="-25000" dirty="0" smtClean="0">
                <a:solidFill>
                  <a:srgbClr val="0000FF"/>
                </a:solidFill>
              </a:rPr>
              <a:t>CO2</a:t>
            </a:r>
            <a:r>
              <a:rPr lang="de-DE" sz="2200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de-DE" sz="2200" dirty="0" smtClean="0">
                <a:solidFill>
                  <a:srgbClr val="0000FF"/>
                </a:solidFill>
                <a:sym typeface="Symbol" pitchFamily="18" charset="2"/>
              </a:rPr>
              <a:t>…Price of CO2 (e.g. 5 EUR/ton Carbon)</a:t>
            </a:r>
          </a:p>
          <a:p>
            <a:r>
              <a:rPr lang="de-DE" sz="2200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de-DE" sz="2400" dirty="0" smtClean="0">
                <a:solidFill>
                  <a:srgbClr val="0000FF"/>
                </a:solidFill>
              </a:rPr>
              <a:t>f</a:t>
            </a:r>
            <a:r>
              <a:rPr lang="de-DE" sz="2000" baseline="-25000" dirty="0" smtClean="0">
                <a:solidFill>
                  <a:srgbClr val="0000FF"/>
                </a:solidFill>
              </a:rPr>
              <a:t>CO2 </a:t>
            </a:r>
            <a:r>
              <a:rPr lang="de-DE" sz="2200" dirty="0" smtClean="0">
                <a:solidFill>
                  <a:srgbClr val="0000FF"/>
                </a:solidFill>
                <a:sym typeface="Symbol" pitchFamily="18" charset="2"/>
              </a:rPr>
              <a:t>… CO2-factor of fuel  (0.2 kg Carbon/kWh)</a:t>
            </a:r>
            <a:endParaRPr lang="de-DE" sz="2200" dirty="0">
              <a:solidFill>
                <a:srgbClr val="0000FF"/>
              </a:solidFill>
              <a:sym typeface="Symbol" pitchFamily="18" charset="2"/>
            </a:endParaRPr>
          </a:p>
          <a:p>
            <a:pPr>
              <a:buFont typeface="Symbol" pitchFamily="18" charset="2"/>
              <a:buNone/>
            </a:pPr>
            <a:endParaRPr lang="de-DE" sz="2200" dirty="0">
              <a:solidFill>
                <a:srgbClr val="0000FF"/>
              </a:solidFill>
            </a:endParaRPr>
          </a:p>
          <a:p>
            <a:endParaRPr lang="de-DE" sz="2400" dirty="0">
              <a:solidFill>
                <a:srgbClr val="0000FF"/>
              </a:solidFill>
            </a:endParaRPr>
          </a:p>
          <a:p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-323850" y="260350"/>
            <a:ext cx="9577388" cy="11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de-AT" sz="3600" b="1" dirty="0">
                <a:solidFill>
                  <a:srgbClr val="FF0000"/>
                </a:solidFill>
              </a:rPr>
              <a:t> </a:t>
            </a:r>
            <a:r>
              <a:rPr lang="de-AT" sz="3600" b="1" dirty="0" err="1">
                <a:solidFill>
                  <a:srgbClr val="FF0000"/>
                </a:solidFill>
              </a:rPr>
              <a:t>Example</a:t>
            </a:r>
            <a:r>
              <a:rPr lang="de-AT" sz="3600" b="1" dirty="0">
                <a:solidFill>
                  <a:srgbClr val="FF0000"/>
                </a:solidFill>
              </a:rPr>
              <a:t>: </a:t>
            </a:r>
            <a:r>
              <a:rPr lang="de-AT" sz="3600" b="1" dirty="0" err="1">
                <a:solidFill>
                  <a:srgbClr val="FF0000"/>
                </a:solidFill>
              </a:rPr>
              <a:t>Costs</a:t>
            </a:r>
            <a:r>
              <a:rPr lang="de-AT" sz="3600" b="1" dirty="0">
                <a:solidFill>
                  <a:srgbClr val="FF0000"/>
                </a:solidFill>
              </a:rPr>
              <a:t> </a:t>
            </a:r>
            <a:r>
              <a:rPr lang="de-AT" sz="3600" b="1" dirty="0" err="1">
                <a:solidFill>
                  <a:srgbClr val="FF0000"/>
                </a:solidFill>
              </a:rPr>
              <a:t>of</a:t>
            </a:r>
            <a:r>
              <a:rPr lang="de-AT" sz="3600" b="1" dirty="0">
                <a:solidFill>
                  <a:srgbClr val="FF0000"/>
                </a:solidFill>
              </a:rPr>
              <a:t> </a:t>
            </a:r>
            <a:br>
              <a:rPr lang="de-AT" sz="3600" b="1" dirty="0">
                <a:solidFill>
                  <a:srgbClr val="FF0000"/>
                </a:solidFill>
              </a:rPr>
            </a:br>
            <a:r>
              <a:rPr lang="de-AT" sz="3600" b="1" dirty="0" err="1">
                <a:solidFill>
                  <a:srgbClr val="FF0000"/>
                </a:solidFill>
              </a:rPr>
              <a:t>electricity</a:t>
            </a:r>
            <a:r>
              <a:rPr lang="de-AT" sz="3600" b="1" dirty="0">
                <a:solidFill>
                  <a:srgbClr val="FF0000"/>
                </a:solidFill>
              </a:rPr>
              <a:t> </a:t>
            </a:r>
            <a:r>
              <a:rPr lang="de-AT" sz="3600" b="1" dirty="0" err="1">
                <a:solidFill>
                  <a:srgbClr val="FF0000"/>
                </a:solidFill>
              </a:rPr>
              <a:t>generation</a:t>
            </a:r>
            <a:r>
              <a:rPr lang="de-AT" sz="3600" b="1" dirty="0">
                <a:solidFill>
                  <a:srgbClr val="FF0000"/>
                </a:solidFill>
              </a:rPr>
              <a:t> </a:t>
            </a:r>
            <a:r>
              <a:rPr lang="de-AT" sz="3600" b="1" dirty="0" err="1">
                <a:solidFill>
                  <a:srgbClr val="FF0000"/>
                </a:solidFill>
              </a:rPr>
              <a:t>from</a:t>
            </a:r>
            <a:r>
              <a:rPr lang="de-AT" sz="3600" b="1" dirty="0">
                <a:solidFill>
                  <a:srgbClr val="FF0000"/>
                </a:solidFill>
              </a:rPr>
              <a:t> CCGT</a:t>
            </a:r>
            <a:endParaRPr lang="de-AT" sz="3600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9955" y="1700808"/>
            <a:ext cx="86441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dirty="0">
                <a:solidFill>
                  <a:srgbClr val="0000FF"/>
                </a:solidFill>
              </a:rPr>
              <a:t>I      ….Investment costs = 600 EUR/kW </a:t>
            </a:r>
          </a:p>
          <a:p>
            <a:pPr>
              <a:buFont typeface="Symbol" pitchFamily="18" charset="2"/>
              <a:buChar char="a"/>
            </a:pP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>     … C.R.F. </a:t>
            </a:r>
            <a:r>
              <a:rPr lang="de-DE" sz="2400" dirty="0" smtClean="0">
                <a:solidFill>
                  <a:srgbClr val="0000FF"/>
                </a:solidFill>
                <a:sym typeface="Symbol" pitchFamily="18" charset="2"/>
              </a:rPr>
              <a:t>= 0.1 </a:t>
            </a: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>for 15 years </a:t>
            </a:r>
            <a:r>
              <a:rPr lang="de-DE" sz="2400" dirty="0" smtClean="0">
                <a:solidFill>
                  <a:srgbClr val="0000FF"/>
                </a:solidFill>
                <a:sym typeface="Symbol" pitchFamily="18" charset="2"/>
              </a:rPr>
              <a:t>and </a:t>
            </a: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>5% interest </a:t>
            </a:r>
            <a:r>
              <a:rPr lang="de-DE" sz="2400" dirty="0" smtClean="0">
                <a:solidFill>
                  <a:srgbClr val="0000FF"/>
                </a:solidFill>
                <a:sym typeface="Symbol" pitchFamily="18" charset="2"/>
              </a:rPr>
              <a:t>rate</a:t>
            </a: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/>
            </a:r>
            <a:br>
              <a:rPr lang="de-DE" sz="2400" dirty="0">
                <a:solidFill>
                  <a:srgbClr val="0000FF"/>
                </a:solidFill>
                <a:sym typeface="Symbol" pitchFamily="18" charset="2"/>
              </a:rPr>
            </a:br>
            <a:r>
              <a:rPr lang="de-DE" sz="2400" dirty="0" smtClean="0">
                <a:solidFill>
                  <a:srgbClr val="0000FF"/>
                </a:solidFill>
                <a:sym typeface="Symbol" pitchFamily="18" charset="2"/>
              </a:rPr>
              <a:t>T     </a:t>
            </a: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>….Full load hours = </a:t>
            </a:r>
            <a:r>
              <a:rPr lang="de-DE" sz="2400" dirty="0" smtClean="0">
                <a:solidFill>
                  <a:srgbClr val="0000FF"/>
                </a:solidFill>
                <a:sym typeface="Symbol" pitchFamily="18" charset="2"/>
              </a:rPr>
              <a:t>5000/1000  </a:t>
            </a: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>hours per </a:t>
            </a:r>
            <a:r>
              <a:rPr lang="de-DE" sz="2400" dirty="0" smtClean="0">
                <a:solidFill>
                  <a:srgbClr val="0000FF"/>
                </a:solidFill>
                <a:sym typeface="Symbol" pitchFamily="18" charset="2"/>
              </a:rPr>
              <a:t>year</a:t>
            </a:r>
          </a:p>
          <a:p>
            <a:r>
              <a:rPr lang="de-DE" sz="2400" dirty="0">
                <a:solidFill>
                  <a:srgbClr val="0000FF"/>
                </a:solidFill>
              </a:rPr>
              <a:t>C</a:t>
            </a:r>
            <a:r>
              <a:rPr lang="de-DE" sz="2400" baseline="-25000" dirty="0">
                <a:solidFill>
                  <a:srgbClr val="0000FF"/>
                </a:solidFill>
              </a:rPr>
              <a:t>O&amp;M</a:t>
            </a:r>
            <a:r>
              <a:rPr lang="de-DE" sz="2400" dirty="0">
                <a:solidFill>
                  <a:srgbClr val="0000FF"/>
                </a:solidFill>
              </a:rPr>
              <a:t>…Operation &amp; maintenance </a:t>
            </a:r>
            <a:r>
              <a:rPr lang="de-DE" sz="2400" dirty="0" smtClean="0">
                <a:solidFill>
                  <a:srgbClr val="0000FF"/>
                </a:solidFill>
              </a:rPr>
              <a:t>costs = 20 EUR/kW</a:t>
            </a: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/>
            </a:r>
            <a:br>
              <a:rPr lang="de-DE" sz="2400" dirty="0">
                <a:solidFill>
                  <a:srgbClr val="0000FF"/>
                </a:solidFill>
                <a:sym typeface="Symbol" pitchFamily="18" charset="2"/>
              </a:rPr>
            </a:b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>p</a:t>
            </a:r>
            <a:r>
              <a:rPr lang="de-DE" sz="2400" baseline="-25000" dirty="0">
                <a:solidFill>
                  <a:srgbClr val="0000FF"/>
                </a:solidFill>
                <a:sym typeface="Symbol" pitchFamily="18" charset="2"/>
              </a:rPr>
              <a:t>f        </a:t>
            </a: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>…Fuel price </a:t>
            </a:r>
            <a:r>
              <a:rPr lang="de-DE" sz="2400" dirty="0" smtClean="0">
                <a:solidFill>
                  <a:srgbClr val="0000FF"/>
                </a:solidFill>
                <a:sym typeface="Symbol" pitchFamily="18" charset="2"/>
              </a:rPr>
              <a:t>(e.g</a:t>
            </a: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>. </a:t>
            </a:r>
            <a:r>
              <a:rPr lang="de-DE" sz="2400" dirty="0" smtClean="0">
                <a:solidFill>
                  <a:srgbClr val="0000FF"/>
                </a:solidFill>
                <a:sym typeface="Symbol" pitchFamily="18" charset="2"/>
              </a:rPr>
              <a:t>25 </a:t>
            </a: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>cents/m³ natural gas) </a:t>
            </a:r>
          </a:p>
          <a:p>
            <a:pPr>
              <a:buFont typeface="Symbol" pitchFamily="18" charset="2"/>
              <a:buNone/>
            </a:pPr>
            <a:r>
              <a:rPr lang="de-DE" sz="2400" dirty="0">
                <a:solidFill>
                  <a:srgbClr val="0000FF"/>
                </a:solidFill>
              </a:rPr>
              <a:t>H     …Caloric heat content (e.g. 10 kWh per m³ for gas)</a:t>
            </a:r>
            <a:br>
              <a:rPr lang="de-DE" sz="2400" dirty="0">
                <a:solidFill>
                  <a:srgbClr val="0000FF"/>
                </a:solidFill>
              </a:rPr>
            </a:br>
            <a:r>
              <a:rPr lang="de-DE" sz="2400" dirty="0">
                <a:solidFill>
                  <a:srgbClr val="0000FF"/>
                </a:solidFill>
              </a:rPr>
              <a:t> </a:t>
            </a: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>     …Efficiency of CCGT plant = </a:t>
            </a:r>
            <a:r>
              <a:rPr lang="de-DE" sz="2400" dirty="0" smtClean="0">
                <a:solidFill>
                  <a:srgbClr val="0000FF"/>
                </a:solidFill>
                <a:sym typeface="Symbol" pitchFamily="18" charset="2"/>
              </a:rPr>
              <a:t>0.58</a:t>
            </a:r>
          </a:p>
          <a:p>
            <a:pPr>
              <a:buFont typeface="Symbol" pitchFamily="18" charset="2"/>
              <a:buNone/>
            </a:pPr>
            <a:r>
              <a:rPr lang="de-DE" sz="2400" dirty="0">
                <a:solidFill>
                  <a:srgbClr val="0000FF"/>
                </a:solidFill>
              </a:rPr>
              <a:t>C</a:t>
            </a:r>
            <a:r>
              <a:rPr lang="de-DE" sz="2400" baseline="-25000" dirty="0">
                <a:solidFill>
                  <a:srgbClr val="0000FF"/>
                </a:solidFill>
              </a:rPr>
              <a:t>CO2</a:t>
            </a: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> …Price </a:t>
            </a:r>
            <a:r>
              <a:rPr lang="de-DE" sz="2400" dirty="0" err="1">
                <a:solidFill>
                  <a:srgbClr val="0000FF"/>
                </a:solidFill>
                <a:sym typeface="Symbol" pitchFamily="18" charset="2"/>
              </a:rPr>
              <a:t>of</a:t>
            </a: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de-DE" sz="2400" dirty="0" smtClean="0">
                <a:solidFill>
                  <a:srgbClr val="0000FF"/>
                </a:solidFill>
                <a:sym typeface="Symbol" pitchFamily="18" charset="2"/>
              </a:rPr>
              <a:t>CO2: 5 </a:t>
            </a: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>EUR/ton Carbon)</a:t>
            </a:r>
          </a:p>
          <a:p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de-DE" sz="2400" dirty="0">
                <a:solidFill>
                  <a:srgbClr val="0000FF"/>
                </a:solidFill>
              </a:rPr>
              <a:t>f</a:t>
            </a:r>
            <a:r>
              <a:rPr lang="de-DE" sz="2400" baseline="-25000" dirty="0">
                <a:solidFill>
                  <a:srgbClr val="0000FF"/>
                </a:solidFill>
              </a:rPr>
              <a:t>CO2 </a:t>
            </a:r>
            <a:r>
              <a:rPr lang="de-DE" sz="2400" dirty="0">
                <a:solidFill>
                  <a:srgbClr val="0000FF"/>
                </a:solidFill>
                <a:sym typeface="Symbol" pitchFamily="18" charset="2"/>
              </a:rPr>
              <a:t>… CO2-factor of fuel  (0.2 kg Carbon/kWh)</a:t>
            </a:r>
          </a:p>
          <a:p>
            <a:pPr>
              <a:buFont typeface="Symbol" pitchFamily="18" charset="2"/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77502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-323850" y="260350"/>
            <a:ext cx="9577388" cy="11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de-AT" sz="3600" b="1" dirty="0">
                <a:solidFill>
                  <a:srgbClr val="FF0000"/>
                </a:solidFill>
              </a:rPr>
              <a:t> </a:t>
            </a:r>
            <a:r>
              <a:rPr lang="de-AT" sz="3600" b="1" dirty="0" err="1">
                <a:solidFill>
                  <a:srgbClr val="FF0000"/>
                </a:solidFill>
              </a:rPr>
              <a:t>Example</a:t>
            </a:r>
            <a:r>
              <a:rPr lang="de-AT" sz="3600" b="1" dirty="0">
                <a:solidFill>
                  <a:srgbClr val="FF0000"/>
                </a:solidFill>
              </a:rPr>
              <a:t>: </a:t>
            </a:r>
            <a:r>
              <a:rPr lang="de-AT" sz="3600" b="1" dirty="0" err="1">
                <a:solidFill>
                  <a:srgbClr val="FF0000"/>
                </a:solidFill>
              </a:rPr>
              <a:t>Costs</a:t>
            </a:r>
            <a:r>
              <a:rPr lang="de-AT" sz="3600" b="1" dirty="0">
                <a:solidFill>
                  <a:srgbClr val="FF0000"/>
                </a:solidFill>
              </a:rPr>
              <a:t> </a:t>
            </a:r>
            <a:r>
              <a:rPr lang="de-AT" sz="3600" b="1" dirty="0" err="1">
                <a:solidFill>
                  <a:srgbClr val="FF0000"/>
                </a:solidFill>
              </a:rPr>
              <a:t>of</a:t>
            </a:r>
            <a:r>
              <a:rPr lang="de-AT" sz="3600" b="1" dirty="0">
                <a:solidFill>
                  <a:srgbClr val="FF0000"/>
                </a:solidFill>
              </a:rPr>
              <a:t> </a:t>
            </a:r>
            <a:br>
              <a:rPr lang="de-AT" sz="3600" b="1" dirty="0">
                <a:solidFill>
                  <a:srgbClr val="FF0000"/>
                </a:solidFill>
              </a:rPr>
            </a:br>
            <a:r>
              <a:rPr lang="de-AT" sz="3600" b="1" dirty="0" err="1">
                <a:solidFill>
                  <a:srgbClr val="FF0000"/>
                </a:solidFill>
              </a:rPr>
              <a:t>electricity</a:t>
            </a:r>
            <a:r>
              <a:rPr lang="de-AT" sz="3600" b="1" dirty="0">
                <a:solidFill>
                  <a:srgbClr val="FF0000"/>
                </a:solidFill>
              </a:rPr>
              <a:t> </a:t>
            </a:r>
            <a:r>
              <a:rPr lang="de-AT" sz="3600" b="1" dirty="0" err="1">
                <a:solidFill>
                  <a:srgbClr val="FF0000"/>
                </a:solidFill>
              </a:rPr>
              <a:t>generation</a:t>
            </a:r>
            <a:r>
              <a:rPr lang="de-AT" sz="3600" b="1" dirty="0">
                <a:solidFill>
                  <a:srgbClr val="FF0000"/>
                </a:solidFill>
              </a:rPr>
              <a:t> </a:t>
            </a:r>
            <a:r>
              <a:rPr lang="de-AT" sz="3600" b="1" dirty="0" err="1">
                <a:solidFill>
                  <a:srgbClr val="FF0000"/>
                </a:solidFill>
              </a:rPr>
              <a:t>from</a:t>
            </a:r>
            <a:r>
              <a:rPr lang="de-AT" sz="3600" b="1" dirty="0">
                <a:solidFill>
                  <a:srgbClr val="FF0000"/>
                </a:solidFill>
              </a:rPr>
              <a:t> CCGT</a:t>
            </a:r>
            <a:endParaRPr lang="de-A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196975"/>
            <a:ext cx="4572000" cy="365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1439863"/>
            <a:ext cx="4716462" cy="3582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107950" y="115888"/>
            <a:ext cx="918051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4000" b="1">
                <a:solidFill>
                  <a:srgbClr val="FF0000"/>
                </a:solidFill>
              </a:rPr>
              <a:t>OUR LIFE: </a:t>
            </a:r>
            <a:br>
              <a:rPr lang="de-DE" altLang="en-US" sz="4000" b="1">
                <a:solidFill>
                  <a:srgbClr val="FF0000"/>
                </a:solidFill>
              </a:rPr>
            </a:br>
            <a:r>
              <a:rPr lang="de-DE" altLang="en-US" sz="4000" b="1">
                <a:solidFill>
                  <a:srgbClr val="FF0000"/>
                </a:solidFill>
              </a:rPr>
              <a:t>PERMANENTLY UNDER</a:t>
            </a:r>
            <a:endParaRPr lang="de-DE" altLang="en-US" sz="4000">
              <a:latin typeface="Times New Roman" pitchFamily="18" charset="0"/>
            </a:endParaRPr>
          </a:p>
        </p:txBody>
      </p:sp>
      <p:sp>
        <p:nvSpPr>
          <p:cNvPr id="281608" name="Text Box 8"/>
          <p:cNvSpPr txBox="1">
            <a:spLocks noChangeArrowheads="1"/>
          </p:cNvSpPr>
          <p:nvPr/>
        </p:nvSpPr>
        <p:spPr bwMode="auto">
          <a:xfrm>
            <a:off x="460375" y="4445000"/>
            <a:ext cx="8186738" cy="1568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9600"/>
              <a:t>ELECTRICITY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07950" y="5661025"/>
            <a:ext cx="9144000" cy="131127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Electricity – THE universal technology for providing energy services  </a:t>
            </a:r>
          </a:p>
        </p:txBody>
      </p:sp>
    </p:spTree>
    <p:extLst>
      <p:ext uri="{BB962C8B-B14F-4D97-AF65-F5344CB8AC3E}">
        <p14:creationId xmlns:p14="http://schemas.microsoft.com/office/powerpoint/2010/main" val="125649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8" grpId="0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-180975" y="307975"/>
            <a:ext cx="9577388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sz="4400" b="1" dirty="0">
                <a:solidFill>
                  <a:srgbClr val="FF0000"/>
                </a:solidFill>
              </a:rPr>
              <a:t>Investment costs</a:t>
            </a:r>
          </a:p>
          <a:p>
            <a:pPr algn="ctr"/>
            <a:r>
              <a:rPr lang="de-AT" sz="3200" b="1" dirty="0">
                <a:solidFill>
                  <a:srgbClr val="FF0000"/>
                </a:solidFill>
              </a:rPr>
              <a:t>Electricity from new renewables </a:t>
            </a:r>
            <a:r>
              <a:rPr lang="de-AT" sz="3200" b="1" dirty="0" smtClean="0">
                <a:solidFill>
                  <a:srgbClr val="FF0000"/>
                </a:solidFill>
              </a:rPr>
              <a:t>2010 </a:t>
            </a:r>
            <a:endParaRPr lang="de-AT" sz="3200" b="1" dirty="0">
              <a:solidFill>
                <a:srgbClr val="FF0000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808"/>
            <a:ext cx="806450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-180975" y="307975"/>
            <a:ext cx="9577388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sz="4400" b="1" dirty="0">
                <a:solidFill>
                  <a:srgbClr val="FF0000"/>
                </a:solidFill>
              </a:rPr>
              <a:t>Investment costs</a:t>
            </a:r>
          </a:p>
          <a:p>
            <a:pPr algn="ctr"/>
            <a:r>
              <a:rPr lang="de-AT" sz="3200" b="1" dirty="0">
                <a:solidFill>
                  <a:srgbClr val="FF0000"/>
                </a:solidFill>
              </a:rPr>
              <a:t>Electricity from new </a:t>
            </a:r>
            <a:r>
              <a:rPr lang="de-AT" sz="3200" b="1" dirty="0" err="1">
                <a:solidFill>
                  <a:srgbClr val="FF0000"/>
                </a:solidFill>
              </a:rPr>
              <a:t>renewables</a:t>
            </a:r>
            <a:r>
              <a:rPr lang="de-AT" sz="3200" b="1" dirty="0">
                <a:solidFill>
                  <a:srgbClr val="FF0000"/>
                </a:solidFill>
              </a:rPr>
              <a:t> </a:t>
            </a:r>
            <a:r>
              <a:rPr lang="de-AT" sz="3200" b="1" dirty="0" smtClean="0">
                <a:solidFill>
                  <a:srgbClr val="FF0000"/>
                </a:solidFill>
              </a:rPr>
              <a:t>2016 </a:t>
            </a:r>
            <a:endParaRPr lang="de-AT" sz="3200" b="1" dirty="0">
              <a:solidFill>
                <a:srgbClr val="FF0000"/>
              </a:solidFill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87" y="1732657"/>
            <a:ext cx="8121863" cy="49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2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7883525" cy="536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-180975" y="307975"/>
            <a:ext cx="9577388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sz="4400" b="1" dirty="0">
                <a:solidFill>
                  <a:srgbClr val="FF0000"/>
                </a:solidFill>
              </a:rPr>
              <a:t>Generation costs</a:t>
            </a:r>
          </a:p>
          <a:p>
            <a:pPr algn="ctr"/>
            <a:r>
              <a:rPr lang="de-AT" sz="3200" b="1" dirty="0">
                <a:solidFill>
                  <a:srgbClr val="FF0000"/>
                </a:solidFill>
              </a:rPr>
              <a:t>Electricity from new renewables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75669"/>
            <a:ext cx="8005973" cy="5282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-180975" y="188640"/>
            <a:ext cx="9577388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sz="4400" b="1" dirty="0">
                <a:solidFill>
                  <a:srgbClr val="FF0000"/>
                </a:solidFill>
              </a:rPr>
              <a:t>Generation costs</a:t>
            </a:r>
          </a:p>
          <a:p>
            <a:pPr algn="ctr"/>
            <a:r>
              <a:rPr lang="de-AT" sz="3200" b="1" dirty="0">
                <a:solidFill>
                  <a:srgbClr val="FF0000"/>
                </a:solidFill>
              </a:rPr>
              <a:t>Electricity from new </a:t>
            </a:r>
            <a:r>
              <a:rPr lang="de-AT" sz="3200" b="1" dirty="0" err="1">
                <a:solidFill>
                  <a:srgbClr val="FF0000"/>
                </a:solidFill>
              </a:rPr>
              <a:t>renewables</a:t>
            </a:r>
            <a:r>
              <a:rPr lang="de-AT" sz="3200" b="1" dirty="0">
                <a:solidFill>
                  <a:srgbClr val="FF0000"/>
                </a:solidFill>
              </a:rPr>
              <a:t> </a:t>
            </a:r>
            <a:r>
              <a:rPr lang="de-AT" sz="3200" b="1" dirty="0" smtClean="0">
                <a:solidFill>
                  <a:srgbClr val="FF0000"/>
                </a:solidFill>
              </a:rPr>
              <a:t>2015</a:t>
            </a:r>
            <a:endParaRPr lang="de-AT" sz="3200" b="1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59832" y="1450524"/>
            <a:ext cx="0" cy="4426748"/>
          </a:xfrm>
          <a:prstGeom prst="line">
            <a:avLst/>
          </a:prstGeom>
          <a:ln w="6032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619672" y="6021288"/>
            <a:ext cx="2160239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de-AT" sz="2000" b="1" dirty="0" smtClean="0">
                <a:solidFill>
                  <a:srgbClr val="FF0000"/>
                </a:solidFill>
              </a:rPr>
              <a:t>Wholesale </a:t>
            </a:r>
            <a:br>
              <a:rPr lang="de-AT" sz="2000" b="1" dirty="0" smtClean="0">
                <a:solidFill>
                  <a:srgbClr val="FF0000"/>
                </a:solidFill>
              </a:rPr>
            </a:br>
            <a:r>
              <a:rPr lang="de-AT" sz="2000" b="1" dirty="0" smtClean="0">
                <a:solidFill>
                  <a:srgbClr val="FF0000"/>
                </a:solidFill>
              </a:rPr>
              <a:t>electricity price</a:t>
            </a:r>
            <a:endParaRPr lang="de-AT" sz="2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860032" y="1450524"/>
            <a:ext cx="0" cy="4426748"/>
          </a:xfrm>
          <a:prstGeom prst="line">
            <a:avLst/>
          </a:prstGeom>
          <a:ln w="60325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707905" y="6021288"/>
            <a:ext cx="2160239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de-AT" sz="2000" b="1" dirty="0" smtClean="0">
                <a:solidFill>
                  <a:srgbClr val="0000FF"/>
                </a:solidFill>
              </a:rPr>
              <a:t>Household </a:t>
            </a:r>
            <a:br>
              <a:rPr lang="de-AT" sz="2000" b="1" dirty="0" smtClean="0">
                <a:solidFill>
                  <a:srgbClr val="0000FF"/>
                </a:solidFill>
              </a:rPr>
            </a:br>
            <a:r>
              <a:rPr lang="de-AT" sz="2000" b="1" dirty="0" smtClean="0">
                <a:solidFill>
                  <a:srgbClr val="0000FF"/>
                </a:solidFill>
              </a:rPr>
              <a:t>electricity price</a:t>
            </a:r>
            <a:endParaRPr lang="de-AT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5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754244" cy="566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47664" y="279471"/>
            <a:ext cx="6336382" cy="98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</a:t>
            </a:r>
            <a:r>
              <a:rPr lang="de-DE" sz="32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electricity</a:t>
            </a:r>
            <a:r>
              <a:rPr lang="de-DE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generation</a:t>
            </a:r>
            <a:r>
              <a:rPr lang="de-DE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costs</a:t>
            </a:r>
            <a:r>
              <a:rPr lang="de-DE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2009-2013</a:t>
            </a:r>
            <a:endParaRPr lang="de-DE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58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8" y="1052736"/>
            <a:ext cx="8831240" cy="571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88849" y="286544"/>
            <a:ext cx="792003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sz="32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electricity</a:t>
            </a:r>
            <a:r>
              <a:rPr lang="de-DE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generation</a:t>
            </a:r>
            <a:r>
              <a:rPr lang="de-DE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costs</a:t>
            </a:r>
            <a:r>
              <a:rPr lang="de-DE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2009-2013</a:t>
            </a:r>
            <a:endParaRPr lang="de-DE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65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491" y="1196752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GB" sz="4800" b="1" dirty="0">
                <a:solidFill>
                  <a:srgbClr val="FF0000"/>
                </a:solidFill>
              </a:rPr>
              <a:t>  </a:t>
            </a:r>
            <a:r>
              <a:rPr lang="en-GB" sz="4000" b="1" dirty="0" smtClean="0">
                <a:solidFill>
                  <a:srgbClr val="FF0000"/>
                </a:solidFill>
              </a:rPr>
              <a:t>6. RECENT DEVELOPMENT OF NUCLEAR COSTS</a:t>
            </a:r>
            <a:endParaRPr lang="de-DE" sz="3600" b="1" dirty="0">
              <a:solidFill>
                <a:srgbClr val="FF0000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-13118" y="2042845"/>
            <a:ext cx="9001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de-AT" altLang="en-US" sz="3200" b="1" dirty="0">
                <a:solidFill>
                  <a:srgbClr val="0000FF"/>
                </a:solidFill>
              </a:rPr>
              <a:t> </a:t>
            </a:r>
            <a:r>
              <a:rPr lang="de-AT" altLang="en-US" sz="2400" b="1" dirty="0">
                <a:solidFill>
                  <a:srgbClr val="0000FF"/>
                </a:solidFill>
              </a:rPr>
              <a:t>Olkiluoto-3 (Finland): </a:t>
            </a:r>
            <a:r>
              <a:rPr lang="de-AT" altLang="en-US" sz="2400" b="1" dirty="0" smtClean="0">
                <a:solidFill>
                  <a:srgbClr val="0000FF"/>
                </a:solidFill>
              </a:rPr>
              <a:t>Construction started </a:t>
            </a:r>
            <a:r>
              <a:rPr lang="de-AT" altLang="en-US" sz="2400" b="1" dirty="0">
                <a:solidFill>
                  <a:srgbClr val="0000FF"/>
                </a:solidFill>
              </a:rPr>
              <a:t>in 2004, </a:t>
            </a:r>
            <a:r>
              <a:rPr lang="de-AT" altLang="en-US" sz="2400" b="1" dirty="0" smtClean="0">
                <a:solidFill>
                  <a:srgbClr val="0000FF"/>
                </a:solidFill>
              </a:rPr>
              <a:t>now</a:t>
            </a:r>
            <a:br>
              <a:rPr lang="de-AT" altLang="en-US" sz="2400" b="1" dirty="0" smtClean="0">
                <a:solidFill>
                  <a:srgbClr val="0000FF"/>
                </a:solidFill>
              </a:rPr>
            </a:br>
            <a:r>
              <a:rPr lang="de-AT" altLang="en-US" sz="2400" b="1" dirty="0" smtClean="0">
                <a:solidFill>
                  <a:srgbClr val="0000FF"/>
                </a:solidFill>
              </a:rPr>
              <a:t>   </a:t>
            </a:r>
            <a:r>
              <a:rPr lang="de-AT" altLang="en-US" sz="2400" b="1" dirty="0">
                <a:solidFill>
                  <a:srgbClr val="0000FF"/>
                </a:solidFill>
              </a:rPr>
              <a:t>expected to be </a:t>
            </a:r>
            <a:r>
              <a:rPr lang="de-AT" altLang="en-US" sz="2400" b="1" dirty="0" err="1">
                <a:solidFill>
                  <a:srgbClr val="0000FF"/>
                </a:solidFill>
              </a:rPr>
              <a:t>completed</a:t>
            </a:r>
            <a:r>
              <a:rPr lang="de-AT" altLang="en-US" sz="2400" b="1" dirty="0">
                <a:solidFill>
                  <a:srgbClr val="0000FF"/>
                </a:solidFill>
              </a:rPr>
              <a:t> </a:t>
            </a:r>
            <a:r>
              <a:rPr lang="de-AT" altLang="en-US" sz="2400" b="1" dirty="0" smtClean="0">
                <a:solidFill>
                  <a:srgbClr val="0000FF"/>
                </a:solidFill>
              </a:rPr>
              <a:t>2019 </a:t>
            </a:r>
            <a:r>
              <a:rPr lang="de-AT" altLang="en-US" sz="2400" b="1" dirty="0" smtClean="0">
                <a:solidFill>
                  <a:srgbClr val="0000FF"/>
                </a:solidFill>
              </a:rPr>
              <a:t>(originally: 2009); </a:t>
            </a:r>
            <a:r>
              <a:rPr lang="de-AT" altLang="en-US" sz="2400" b="1" dirty="0">
                <a:solidFill>
                  <a:srgbClr val="0000FF"/>
                </a:solidFill>
              </a:rPr>
              <a:t>1600 MW </a:t>
            </a:r>
            <a:endParaRPr lang="de-AT" alt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8890" y="3212976"/>
            <a:ext cx="88569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de-AT" altLang="en-US" sz="3200" b="1" dirty="0">
                <a:solidFill>
                  <a:srgbClr val="0000FF"/>
                </a:solidFill>
              </a:rPr>
              <a:t> </a:t>
            </a:r>
            <a:r>
              <a:rPr lang="de-AT" altLang="en-US" sz="2400" b="1" dirty="0">
                <a:solidFill>
                  <a:srgbClr val="0000FF"/>
                </a:solidFill>
              </a:rPr>
              <a:t>Flamanville-3 (France): </a:t>
            </a:r>
            <a:r>
              <a:rPr lang="de-AT" altLang="en-US" sz="2400" b="1" dirty="0" smtClean="0">
                <a:solidFill>
                  <a:srgbClr val="0000FF"/>
                </a:solidFill>
              </a:rPr>
              <a:t>Construction started </a:t>
            </a:r>
            <a:r>
              <a:rPr lang="de-AT" altLang="en-US" sz="2400" b="1" dirty="0">
                <a:solidFill>
                  <a:srgbClr val="0000FF"/>
                </a:solidFill>
              </a:rPr>
              <a:t>in 2006, </a:t>
            </a:r>
            <a:r>
              <a:rPr lang="de-AT" altLang="en-US" sz="2400" b="1" dirty="0" smtClean="0">
                <a:solidFill>
                  <a:srgbClr val="0000FF"/>
                </a:solidFill>
              </a:rPr>
              <a:t>now</a:t>
            </a:r>
            <a:br>
              <a:rPr lang="de-AT" altLang="en-US" sz="2400" b="1" dirty="0" smtClean="0">
                <a:solidFill>
                  <a:srgbClr val="0000FF"/>
                </a:solidFill>
              </a:rPr>
            </a:br>
            <a:r>
              <a:rPr lang="de-AT" altLang="en-US" sz="2400" b="1" dirty="0" smtClean="0">
                <a:solidFill>
                  <a:srgbClr val="0000FF"/>
                </a:solidFill>
              </a:rPr>
              <a:t>  </a:t>
            </a:r>
            <a:r>
              <a:rPr lang="de-AT" altLang="en-US" sz="2400" b="1" dirty="0">
                <a:solidFill>
                  <a:srgbClr val="0000FF"/>
                </a:solidFill>
              </a:rPr>
              <a:t>expected to be </a:t>
            </a:r>
            <a:r>
              <a:rPr lang="de-AT" altLang="en-US" sz="2400" b="1" dirty="0" err="1">
                <a:solidFill>
                  <a:srgbClr val="0000FF"/>
                </a:solidFill>
              </a:rPr>
              <a:t>completed</a:t>
            </a:r>
            <a:r>
              <a:rPr lang="de-AT" altLang="en-US" sz="2400" b="1" dirty="0">
                <a:solidFill>
                  <a:srgbClr val="0000FF"/>
                </a:solidFill>
              </a:rPr>
              <a:t> </a:t>
            </a:r>
            <a:r>
              <a:rPr lang="de-AT" altLang="en-US" sz="2400" b="1" dirty="0" smtClean="0">
                <a:solidFill>
                  <a:srgbClr val="0000FF"/>
                </a:solidFill>
              </a:rPr>
              <a:t>2019 </a:t>
            </a:r>
            <a:r>
              <a:rPr lang="de-AT" altLang="en-US" sz="2400" b="1" dirty="0">
                <a:solidFill>
                  <a:srgbClr val="0000FF"/>
                </a:solidFill>
              </a:rPr>
              <a:t>(originally: </a:t>
            </a:r>
            <a:r>
              <a:rPr lang="de-AT" altLang="en-US" sz="2400" b="1" dirty="0" smtClean="0">
                <a:solidFill>
                  <a:srgbClr val="0000FF"/>
                </a:solidFill>
              </a:rPr>
              <a:t>2011); </a:t>
            </a:r>
            <a:r>
              <a:rPr lang="de-AT" altLang="en-US" sz="2400" b="1" dirty="0">
                <a:solidFill>
                  <a:srgbClr val="0000FF"/>
                </a:solidFill>
              </a:rPr>
              <a:t>1600 MW </a:t>
            </a:r>
            <a:endParaRPr lang="de-AT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5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72863"/>
            <a:ext cx="7845335" cy="592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9388" y="333375"/>
            <a:ext cx="8280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sz="3600" b="1" dirty="0" smtClean="0">
                <a:solidFill>
                  <a:srgbClr val="FF0000"/>
                </a:solidFill>
              </a:rPr>
              <a:t>Construction times </a:t>
            </a:r>
            <a:endParaRPr lang="de-AT" sz="3600" dirty="0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2699792" y="3788271"/>
            <a:ext cx="574675" cy="504825"/>
          </a:xfrm>
          <a:prstGeom prst="ellipse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0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557338"/>
            <a:ext cx="5903913" cy="506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-323850" y="417513"/>
            <a:ext cx="93249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de-AT" sz="3200" b="1">
                <a:solidFill>
                  <a:srgbClr val="FF0000"/>
                </a:solidFill>
              </a:rPr>
              <a:t>Impact of construction time</a:t>
            </a:r>
            <a:br>
              <a:rPr lang="de-AT" sz="3200" b="1">
                <a:solidFill>
                  <a:srgbClr val="FF0000"/>
                </a:solidFill>
              </a:rPr>
            </a:br>
            <a:r>
              <a:rPr lang="de-AT" sz="3200" b="1">
                <a:solidFill>
                  <a:srgbClr val="FF0000"/>
                </a:solidFill>
              </a:rPr>
              <a:t> on investment costs: Example Olkiluoto</a:t>
            </a:r>
            <a:endParaRPr lang="de-AT" sz="3200"/>
          </a:p>
        </p:txBody>
      </p:sp>
      <p:sp>
        <p:nvSpPr>
          <p:cNvPr id="88068" name="Oval 4"/>
          <p:cNvSpPr>
            <a:spLocks noChangeArrowheads="1"/>
          </p:cNvSpPr>
          <p:nvPr/>
        </p:nvSpPr>
        <p:spPr bwMode="auto">
          <a:xfrm>
            <a:off x="4572000" y="1916113"/>
            <a:ext cx="1944688" cy="576262"/>
          </a:xfrm>
          <a:prstGeom prst="ellipse">
            <a:avLst/>
          </a:prstGeom>
          <a:noFill/>
          <a:ln w="603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1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-323850" y="417513"/>
            <a:ext cx="93249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de-AT" sz="3200" b="1">
                <a:solidFill>
                  <a:srgbClr val="FF0000"/>
                </a:solidFill>
              </a:rPr>
              <a:t>Impact of construction time</a:t>
            </a:r>
            <a:br>
              <a:rPr lang="de-AT" sz="3200" b="1">
                <a:solidFill>
                  <a:srgbClr val="FF0000"/>
                </a:solidFill>
              </a:rPr>
            </a:br>
            <a:r>
              <a:rPr lang="de-AT" sz="3200" b="1">
                <a:solidFill>
                  <a:srgbClr val="FF0000"/>
                </a:solidFill>
              </a:rPr>
              <a:t> on investment costs: Example Olkiluoto</a:t>
            </a:r>
            <a:endParaRPr lang="de-AT" sz="3200"/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12875"/>
            <a:ext cx="7921625" cy="530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2" name="Oval 4"/>
          <p:cNvSpPr>
            <a:spLocks noChangeArrowheads="1"/>
          </p:cNvSpPr>
          <p:nvPr/>
        </p:nvSpPr>
        <p:spPr bwMode="auto">
          <a:xfrm>
            <a:off x="4716463" y="1700213"/>
            <a:ext cx="2016125" cy="649287"/>
          </a:xfrm>
          <a:prstGeom prst="ellipse">
            <a:avLst/>
          </a:prstGeom>
          <a:noFill/>
          <a:ln w="603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9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476250"/>
            <a:ext cx="861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4400" b="1">
                <a:solidFill>
                  <a:srgbClr val="FF0000"/>
                </a:solidFill>
              </a:rPr>
              <a:t>1. INTRODUCTION:</a:t>
            </a:r>
            <a:br>
              <a:rPr lang="de-DE" sz="4400" b="1">
                <a:solidFill>
                  <a:srgbClr val="FF0000"/>
                </a:solidFill>
              </a:rPr>
            </a:br>
            <a:r>
              <a:rPr lang="de-DE" sz="4400" b="1">
                <a:solidFill>
                  <a:srgbClr val="FF0000"/>
                </a:solidFill>
              </a:rPr>
              <a:t>CORE OBJECTIVE</a:t>
            </a:r>
            <a:endParaRPr lang="de-DE" sz="4400">
              <a:solidFill>
                <a:schemeClr val="tx2"/>
              </a:solidFill>
            </a:endParaRPr>
          </a:p>
        </p:txBody>
      </p:sp>
      <p:sp>
        <p:nvSpPr>
          <p:cNvPr id="434181" name="Rectangle 5"/>
          <p:cNvSpPr>
            <a:spLocks noChangeArrowheads="1"/>
          </p:cNvSpPr>
          <p:nvPr/>
        </p:nvSpPr>
        <p:spPr bwMode="auto">
          <a:xfrm>
            <a:off x="323850" y="1989138"/>
            <a:ext cx="8534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5000"/>
              </a:spcBef>
              <a:buFontTx/>
              <a:buChar char="•"/>
            </a:pPr>
            <a:r>
              <a:rPr lang="de-DE" sz="3200" b="1">
                <a:solidFill>
                  <a:srgbClr val="0000FF"/>
                </a:solidFill>
              </a:rPr>
              <a:t>How to provide access to electricity „optimal“ from societies point-of-view? </a:t>
            </a:r>
          </a:p>
        </p:txBody>
      </p:sp>
      <p:sp>
        <p:nvSpPr>
          <p:cNvPr id="434182" name="Rectangle 6"/>
          <p:cNvSpPr>
            <a:spLocks noChangeArrowheads="1"/>
          </p:cNvSpPr>
          <p:nvPr/>
        </p:nvSpPr>
        <p:spPr bwMode="auto">
          <a:xfrm>
            <a:off x="323850" y="3500438"/>
            <a:ext cx="8534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5000"/>
              </a:spcBef>
              <a:buFontTx/>
              <a:buChar char="•"/>
            </a:pPr>
            <a:r>
              <a:rPr lang="de-DE" sz="3200" b="1">
                <a:solidFill>
                  <a:srgbClr val="0000FF"/>
                </a:solidFill>
              </a:rPr>
              <a:t>What is the optimal political „structure“? Private, price (de-)regulation ….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23850" y="4868863"/>
            <a:ext cx="8534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5000"/>
              </a:spcBef>
              <a:buFontTx/>
              <a:buChar char="•"/>
            </a:pPr>
            <a:r>
              <a:rPr lang="de-DE" sz="3200" b="1">
                <a:solidFill>
                  <a:srgbClr val="0000FF"/>
                </a:solidFill>
              </a:rPr>
              <a:t>How to bring about a transformation to a sustainable energy system?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81" grpId="0"/>
      <p:bldP spid="434182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3995738" cy="342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917700"/>
            <a:ext cx="521970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7" name="Oval 5"/>
          <p:cNvSpPr>
            <a:spLocks noChangeArrowheads="1"/>
          </p:cNvSpPr>
          <p:nvPr/>
        </p:nvSpPr>
        <p:spPr bwMode="auto">
          <a:xfrm>
            <a:off x="1187450" y="3068638"/>
            <a:ext cx="1944688" cy="576262"/>
          </a:xfrm>
          <a:prstGeom prst="ellipse">
            <a:avLst/>
          </a:prstGeom>
          <a:noFill/>
          <a:ln w="603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>
            <a:off x="3203575" y="3357563"/>
            <a:ext cx="2592388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9" name="Oval 7"/>
          <p:cNvSpPr>
            <a:spLocks noChangeArrowheads="1"/>
          </p:cNvSpPr>
          <p:nvPr/>
        </p:nvSpPr>
        <p:spPr bwMode="auto">
          <a:xfrm>
            <a:off x="5940425" y="3068638"/>
            <a:ext cx="1944688" cy="576262"/>
          </a:xfrm>
          <a:prstGeom prst="ellipse">
            <a:avLst/>
          </a:prstGeom>
          <a:noFill/>
          <a:ln w="603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7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nimBg="1"/>
      <p:bldP spid="90118" grpId="0" animBg="1"/>
      <p:bldP spid="901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857664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3131840" y="1268760"/>
            <a:ext cx="4248473" cy="2304256"/>
          </a:xfrm>
          <a:prstGeom prst="line">
            <a:avLst/>
          </a:prstGeom>
          <a:noFill/>
          <a:ln w="73025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8120" y="0"/>
            <a:ext cx="828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sz="3200" b="1" dirty="0" smtClean="0">
                <a:solidFill>
                  <a:srgbClr val="FF0000"/>
                </a:solidFill>
              </a:rPr>
              <a:t>Investment cost development</a:t>
            </a:r>
            <a:br>
              <a:rPr lang="de-AT" sz="3200" b="1" dirty="0" smtClean="0">
                <a:solidFill>
                  <a:srgbClr val="FF0000"/>
                </a:solidFill>
              </a:rPr>
            </a:br>
            <a:r>
              <a:rPr lang="de-AT" sz="3200" b="1" dirty="0" smtClean="0">
                <a:solidFill>
                  <a:srgbClr val="FF0000"/>
                </a:solidFill>
              </a:rPr>
              <a:t>Olkiluoto 3 vs Flamanville 3 </a:t>
            </a:r>
            <a:endParaRPr lang="de-AT" sz="3200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4288320" y="1268760"/>
            <a:ext cx="3524039" cy="2376264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4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7200800" cy="541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35101" y="6127"/>
            <a:ext cx="8280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sz="3600" b="1" dirty="0" smtClean="0">
                <a:solidFill>
                  <a:srgbClr val="FF0000"/>
                </a:solidFill>
              </a:rPr>
              <a:t>„Total“ Cost </a:t>
            </a:r>
            <a:r>
              <a:rPr lang="de-AT" sz="3600" b="1" dirty="0">
                <a:solidFill>
                  <a:srgbClr val="FF0000"/>
                </a:solidFill>
              </a:rPr>
              <a:t>development</a:t>
            </a:r>
            <a:br>
              <a:rPr lang="de-AT" sz="3600" b="1" dirty="0">
                <a:solidFill>
                  <a:srgbClr val="FF0000"/>
                </a:solidFill>
              </a:rPr>
            </a:br>
            <a:r>
              <a:rPr lang="de-AT" sz="3600" b="1" dirty="0">
                <a:solidFill>
                  <a:srgbClr val="FF0000"/>
                </a:solidFill>
              </a:rPr>
              <a:t> Olkiluoto</a:t>
            </a:r>
            <a:endParaRPr lang="de-AT" sz="3600" dirty="0"/>
          </a:p>
        </p:txBody>
      </p:sp>
      <p:sp>
        <p:nvSpPr>
          <p:cNvPr id="91140" name="Line 4"/>
          <p:cNvSpPr>
            <a:spLocks noChangeShapeType="1"/>
          </p:cNvSpPr>
          <p:nvPr/>
        </p:nvSpPr>
        <p:spPr bwMode="auto">
          <a:xfrm flipV="1">
            <a:off x="3275856" y="2241178"/>
            <a:ext cx="3095625" cy="935484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6366758" y="1593106"/>
            <a:ext cx="1224855" cy="648072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51920" y="6393437"/>
            <a:ext cx="4852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No insurance costs considered!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4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14816"/>
            <a:ext cx="8494316" cy="575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79388" y="-65881"/>
            <a:ext cx="8280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sz="3600" b="1" dirty="0" smtClean="0">
                <a:solidFill>
                  <a:srgbClr val="FF0000"/>
                </a:solidFill>
              </a:rPr>
              <a:t>„Total“ Cost </a:t>
            </a:r>
            <a:r>
              <a:rPr lang="de-AT" sz="3600" b="1" dirty="0">
                <a:solidFill>
                  <a:srgbClr val="FF0000"/>
                </a:solidFill>
              </a:rPr>
              <a:t>development </a:t>
            </a:r>
            <a:br>
              <a:rPr lang="de-AT" sz="3600" b="1" dirty="0">
                <a:solidFill>
                  <a:srgbClr val="FF0000"/>
                </a:solidFill>
              </a:rPr>
            </a:br>
            <a:r>
              <a:rPr lang="de-AT" sz="3600" b="1" dirty="0">
                <a:solidFill>
                  <a:srgbClr val="FF0000"/>
                </a:solidFill>
              </a:rPr>
              <a:t>Flamanville-3</a:t>
            </a:r>
            <a:endParaRPr lang="de-AT" sz="3600" dirty="0"/>
          </a:p>
        </p:txBody>
      </p:sp>
      <p:sp>
        <p:nvSpPr>
          <p:cNvPr id="92164" name="Line 4"/>
          <p:cNvSpPr>
            <a:spLocks noChangeShapeType="1"/>
          </p:cNvSpPr>
          <p:nvPr/>
        </p:nvSpPr>
        <p:spPr bwMode="auto">
          <a:xfrm flipV="1">
            <a:off x="3995936" y="2830382"/>
            <a:ext cx="2088232" cy="288925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 flipV="1">
            <a:off x="6058070" y="1876794"/>
            <a:ext cx="1051881" cy="953220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7109951" y="1587135"/>
            <a:ext cx="979873" cy="289659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45201" y="6423719"/>
            <a:ext cx="4852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No insurance costs considered!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5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 animBg="1"/>
      <p:bldP spid="92165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8581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0" y="-1"/>
            <a:ext cx="8280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de-AT" altLang="en-US" sz="3600" b="1" dirty="0" smtClean="0">
                <a:solidFill>
                  <a:srgbClr val="FF0000"/>
                </a:solidFill>
              </a:rPr>
              <a:t>Costs </a:t>
            </a:r>
            <a:r>
              <a:rPr lang="de-AT" altLang="en-US" sz="3600" b="1" dirty="0">
                <a:solidFill>
                  <a:srgbClr val="FF0000"/>
                </a:solidFill>
              </a:rPr>
              <a:t>vs market</a:t>
            </a:r>
            <a:br>
              <a:rPr lang="de-AT" altLang="en-US" sz="3600" b="1" dirty="0">
                <a:solidFill>
                  <a:srgbClr val="FF0000"/>
                </a:solidFill>
              </a:rPr>
            </a:br>
            <a:r>
              <a:rPr lang="de-AT" altLang="en-US" sz="3600" b="1" dirty="0">
                <a:solidFill>
                  <a:srgbClr val="FF0000"/>
                </a:solidFill>
              </a:rPr>
              <a:t> prices </a:t>
            </a:r>
            <a:r>
              <a:rPr lang="de-AT" altLang="en-US" sz="3600" b="1" dirty="0" smtClean="0">
                <a:solidFill>
                  <a:srgbClr val="FF0000"/>
                </a:solidFill>
              </a:rPr>
              <a:t>in Nordic countries  </a:t>
            </a:r>
            <a:endParaRPr lang="de-AT" altLang="en-US" sz="36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12160" y="2996952"/>
            <a:ext cx="19030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en-US" b="1" dirty="0" smtClean="0">
                <a:solidFill>
                  <a:srgbClr val="0000FF"/>
                </a:solidFill>
              </a:rPr>
              <a:t>Electricity price</a:t>
            </a:r>
            <a:br>
              <a:rPr lang="de-DE" altLang="en-US" b="1" dirty="0" smtClean="0">
                <a:solidFill>
                  <a:srgbClr val="0000FF"/>
                </a:solidFill>
              </a:rPr>
            </a:br>
            <a:r>
              <a:rPr lang="de-DE" altLang="en-US" b="1" dirty="0" smtClean="0">
                <a:solidFill>
                  <a:srgbClr val="0000FF"/>
                </a:solidFill>
              </a:rPr>
              <a:t>NORDPOOL</a:t>
            </a:r>
            <a:endParaRPr lang="de-DE" altLang="en-US" b="1" dirty="0">
              <a:solidFill>
                <a:srgbClr val="0000FF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246239" y="2420888"/>
            <a:ext cx="26746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b="1" dirty="0" smtClean="0"/>
              <a:t>„Total“ </a:t>
            </a:r>
            <a:r>
              <a:rPr lang="de-DE" altLang="en-US" b="1" dirty="0"/>
              <a:t>costs Olkiluoto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297164" y="4718472"/>
            <a:ext cx="278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b="1" dirty="0"/>
              <a:t>Variable costs Olkiluoto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18701" y="4221088"/>
            <a:ext cx="4896544" cy="0"/>
          </a:xfrm>
          <a:prstGeom prst="straightConnector1">
            <a:avLst/>
          </a:prstGeom>
          <a:ln w="349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915816" y="2070140"/>
            <a:ext cx="4896544" cy="1440160"/>
          </a:xfrm>
          <a:prstGeom prst="straightConnector1">
            <a:avLst/>
          </a:prstGeom>
          <a:ln w="34925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97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719138"/>
            <a:ext cx="840740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0" y="-1"/>
            <a:ext cx="8280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de-AT" altLang="en-US" sz="3600" b="1" dirty="0" smtClean="0">
                <a:solidFill>
                  <a:srgbClr val="FF0000"/>
                </a:solidFill>
              </a:rPr>
              <a:t>Costs </a:t>
            </a:r>
            <a:r>
              <a:rPr lang="de-AT" altLang="en-US" sz="3600" b="1" dirty="0">
                <a:solidFill>
                  <a:srgbClr val="FF0000"/>
                </a:solidFill>
              </a:rPr>
              <a:t>vs market</a:t>
            </a:r>
            <a:br>
              <a:rPr lang="de-AT" altLang="en-US" sz="3600" b="1" dirty="0">
                <a:solidFill>
                  <a:srgbClr val="FF0000"/>
                </a:solidFill>
              </a:rPr>
            </a:br>
            <a:r>
              <a:rPr lang="de-AT" altLang="en-US" sz="3600" b="1" dirty="0">
                <a:solidFill>
                  <a:srgbClr val="FF0000"/>
                </a:solidFill>
              </a:rPr>
              <a:t> prices </a:t>
            </a:r>
            <a:r>
              <a:rPr lang="de-AT" altLang="en-US" sz="3600" b="1" dirty="0" smtClean="0">
                <a:solidFill>
                  <a:srgbClr val="FF0000"/>
                </a:solidFill>
              </a:rPr>
              <a:t>in France</a:t>
            </a:r>
            <a:endParaRPr lang="de-AT" altLang="en-US" sz="36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43154" y="3274905"/>
            <a:ext cx="19030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en-US" b="1" dirty="0" smtClean="0">
                <a:solidFill>
                  <a:srgbClr val="FF0000"/>
                </a:solidFill>
              </a:rPr>
              <a:t>Electricity price</a:t>
            </a:r>
            <a:br>
              <a:rPr lang="de-DE" altLang="en-US" b="1" dirty="0" smtClean="0">
                <a:solidFill>
                  <a:srgbClr val="FF0000"/>
                </a:solidFill>
              </a:rPr>
            </a:br>
            <a:r>
              <a:rPr lang="de-DE" altLang="en-US" b="1" dirty="0" smtClean="0">
                <a:solidFill>
                  <a:srgbClr val="FF0000"/>
                </a:solidFill>
              </a:rPr>
              <a:t>FRANCE </a:t>
            </a:r>
            <a:endParaRPr lang="de-DE" altLang="en-US" b="1" dirty="0">
              <a:solidFill>
                <a:srgbClr val="FF0000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427984" y="1340768"/>
            <a:ext cx="29311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b="1" dirty="0" smtClean="0"/>
              <a:t>„Total“ </a:t>
            </a:r>
            <a:r>
              <a:rPr lang="de-DE" altLang="en-US" b="1" dirty="0"/>
              <a:t>costs </a:t>
            </a:r>
            <a:r>
              <a:rPr lang="de-DE" altLang="en-US" b="1" dirty="0" smtClean="0"/>
              <a:t>Flamanville</a:t>
            </a:r>
            <a:endParaRPr lang="de-DE" altLang="en-US" b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72000" y="4077072"/>
            <a:ext cx="3121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b="1" dirty="0"/>
              <a:t>Variable costs </a:t>
            </a:r>
            <a:r>
              <a:rPr lang="de-DE" altLang="en-US" b="1" dirty="0" smtClean="0"/>
              <a:t>Flamanville </a:t>
            </a:r>
            <a:endParaRPr lang="de-DE" alt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46239" y="3283222"/>
            <a:ext cx="5214193" cy="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477079" y="1340768"/>
            <a:ext cx="4983353" cy="1774402"/>
          </a:xfrm>
          <a:prstGeom prst="straightConnector1">
            <a:avLst/>
          </a:prstGeom>
          <a:ln w="34925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37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7" name="Text Box 3"/>
          <p:cNvSpPr txBox="1">
            <a:spLocks noChangeArrowheads="1"/>
          </p:cNvSpPr>
          <p:nvPr/>
        </p:nvSpPr>
        <p:spPr bwMode="auto">
          <a:xfrm>
            <a:off x="1476375" y="1797050"/>
            <a:ext cx="62484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5000"/>
              </a:spcBef>
            </a:pPr>
            <a:r>
              <a:rPr lang="de-DE" sz="3600" b="1">
                <a:solidFill>
                  <a:srgbClr val="0000FF"/>
                </a:solidFill>
              </a:rPr>
              <a:t>  </a:t>
            </a:r>
            <a:r>
              <a:rPr lang="de-DE" sz="4400" b="1">
                <a:solidFill>
                  <a:srgbClr val="0000FF"/>
                </a:solidFill>
              </a:rPr>
              <a:t>CORE MOTIVATION:</a:t>
            </a:r>
            <a:endParaRPr lang="de-DE" sz="4000" b="1">
              <a:solidFill>
                <a:srgbClr val="0000FF"/>
              </a:solidFill>
            </a:endParaRPr>
          </a:p>
        </p:txBody>
      </p:sp>
      <p:sp>
        <p:nvSpPr>
          <p:cNvPr id="456708" name="Text Box 4"/>
          <p:cNvSpPr txBox="1">
            <a:spLocks noChangeArrowheads="1"/>
          </p:cNvSpPr>
          <p:nvPr/>
        </p:nvSpPr>
        <p:spPr bwMode="auto">
          <a:xfrm>
            <a:off x="900113" y="2662238"/>
            <a:ext cx="7391400" cy="17367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5400" b="1">
                <a:solidFill>
                  <a:srgbClr val="FF0000"/>
                </a:solidFill>
              </a:rPr>
              <a:t>Policy targets for an INCREASE of RES-E! </a:t>
            </a:r>
            <a:endParaRPr lang="de-DE" sz="5400">
              <a:latin typeface="Times New Roman" pitchFamily="18" charset="0"/>
            </a:endParaRPr>
          </a:p>
        </p:txBody>
      </p:sp>
      <p:sp>
        <p:nvSpPr>
          <p:cNvPr id="456709" name="Text Box 5"/>
          <p:cNvSpPr txBox="1">
            <a:spLocks noChangeArrowheads="1"/>
          </p:cNvSpPr>
          <p:nvPr/>
        </p:nvSpPr>
        <p:spPr bwMode="auto">
          <a:xfrm>
            <a:off x="141288" y="4533900"/>
            <a:ext cx="8534400" cy="213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4400" b="1">
                <a:solidFill>
                  <a:srgbClr val="FF0000"/>
                </a:solidFill>
              </a:rPr>
              <a:t> </a:t>
            </a:r>
            <a:r>
              <a:rPr lang="de-DE" sz="3600" b="1"/>
              <a:t>e.g. 2020/20/20/20 targets</a:t>
            </a:r>
          </a:p>
          <a:p>
            <a:pPr algn="ctr">
              <a:spcBef>
                <a:spcPct val="50000"/>
              </a:spcBef>
            </a:pPr>
            <a:r>
              <a:rPr lang="de-DE" sz="3600" b="1">
                <a:solidFill>
                  <a:srgbClr val="33CC33"/>
                </a:solidFill>
              </a:rPr>
              <a:t>RES-E directive: increase share of RES-E from 12% 1997 to 22% in 2010)</a:t>
            </a:r>
            <a:endParaRPr lang="de-DE" sz="4400">
              <a:solidFill>
                <a:srgbClr val="33CC33"/>
              </a:solidFill>
              <a:latin typeface="Times New Roman" pitchFamily="18" charset="0"/>
            </a:endParaRPr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-209550" y="-100013"/>
            <a:ext cx="891540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3600" b="1" dirty="0" smtClean="0">
                <a:solidFill>
                  <a:srgbClr val="FF0000"/>
                </a:solidFill>
              </a:rPr>
              <a:t>7. </a:t>
            </a:r>
            <a:r>
              <a:rPr lang="de-DE" sz="3600" b="1" dirty="0">
                <a:solidFill>
                  <a:srgbClr val="FF0000"/>
                </a:solidFill>
              </a:rPr>
              <a:t>THE ROLE OF </a:t>
            </a:r>
            <a:br>
              <a:rPr lang="de-DE" sz="3600" b="1" dirty="0">
                <a:solidFill>
                  <a:srgbClr val="FF0000"/>
                </a:solidFill>
              </a:rPr>
            </a:br>
            <a:r>
              <a:rPr lang="de-DE" sz="3600" b="1" dirty="0">
                <a:solidFill>
                  <a:srgbClr val="FF0000"/>
                </a:solidFill>
              </a:rPr>
              <a:t>RENEWABLES</a:t>
            </a:r>
            <a:endParaRPr lang="de-DE" sz="36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7" grpId="0" autoUpdateAnimBg="0"/>
      <p:bldP spid="456708" grpId="0" animBg="1" autoUpdateAnimBg="0"/>
      <p:bldP spid="456709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979613" y="333375"/>
            <a:ext cx="53244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cs typeface="Times New Roman" pitchFamily="18" charset="0"/>
              </a:rPr>
              <a:t>RES targets for 2020:</a:t>
            </a:r>
            <a:endParaRPr lang="de-DE" sz="4000">
              <a:solidFill>
                <a:srgbClr val="FF0000"/>
              </a:solidFill>
            </a:endParaRPr>
          </a:p>
          <a:p>
            <a:pPr eaLnBrk="0" hangingPunct="0"/>
            <a:endParaRPr lang="de-DE" sz="4000">
              <a:solidFill>
                <a:srgbClr val="FF0000"/>
              </a:solidFill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25538"/>
            <a:ext cx="54864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787900" y="5511800"/>
            <a:ext cx="4129088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572000" algn="l"/>
              </a:tabLst>
            </a:pPr>
            <a:r>
              <a:rPr lang="en-GB" altLang="zh-CN" sz="1200">
                <a:ea typeface="SimSun" pitchFamily="2" charset="-122"/>
              </a:rPr>
              <a:t>Source: Based on European Commission (COM(2008) 19)</a:t>
            </a:r>
            <a:endParaRPr lang="en-GB" altLang="zh-CN">
              <a:ea typeface="SimSun" pitchFamily="2" charset="-122"/>
            </a:endParaRPr>
          </a:p>
        </p:txBody>
      </p:sp>
      <p:sp>
        <p:nvSpPr>
          <p:cNvPr id="457733" name="Line 5"/>
          <p:cNvSpPr>
            <a:spLocks noChangeShapeType="1"/>
          </p:cNvSpPr>
          <p:nvPr/>
        </p:nvSpPr>
        <p:spPr bwMode="auto">
          <a:xfrm>
            <a:off x="5508625" y="6092825"/>
            <a:ext cx="649288" cy="0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7734" name="Line 6"/>
          <p:cNvSpPr>
            <a:spLocks noChangeShapeType="1"/>
          </p:cNvSpPr>
          <p:nvPr/>
        </p:nvSpPr>
        <p:spPr bwMode="auto">
          <a:xfrm>
            <a:off x="4284663" y="2133600"/>
            <a:ext cx="719137" cy="0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7735" name="Line 7"/>
          <p:cNvSpPr>
            <a:spLocks noChangeShapeType="1"/>
          </p:cNvSpPr>
          <p:nvPr/>
        </p:nvSpPr>
        <p:spPr bwMode="auto">
          <a:xfrm>
            <a:off x="3348038" y="2420938"/>
            <a:ext cx="360362" cy="0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7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7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7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7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7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7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3" grpId="0" animBg="1"/>
      <p:bldP spid="457734" grpId="0" animBg="1"/>
      <p:bldP spid="45773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8905875" cy="550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187450" y="3536950"/>
            <a:ext cx="1808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de-DE" altLang="en-US" sz="2800" b="1">
                <a:solidFill>
                  <a:srgbClr val="FF0000"/>
                </a:solidFill>
              </a:rPr>
              <a:t>1997: 1 %</a:t>
            </a: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2735263" y="3933825"/>
            <a:ext cx="504825" cy="884238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76825" y="1793875"/>
            <a:ext cx="2360613" cy="9540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de-DE" altLang="en-US" sz="2800" b="1">
                <a:solidFill>
                  <a:srgbClr val="FF0000"/>
                </a:solidFill>
              </a:rPr>
              <a:t>2013: 13 %</a:t>
            </a:r>
            <a:br>
              <a:rPr lang="de-DE" altLang="en-US" sz="2800" b="1">
                <a:solidFill>
                  <a:srgbClr val="FF0000"/>
                </a:solidFill>
              </a:rPr>
            </a:br>
            <a:r>
              <a:rPr lang="de-DE" altLang="en-US" sz="2800" b="1">
                <a:solidFill>
                  <a:srgbClr val="FF0000"/>
                </a:solidFill>
              </a:rPr>
              <a:t>(preliminary)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7437438" y="1773238"/>
            <a:ext cx="1311275" cy="36036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822325" y="177800"/>
            <a:ext cx="6915150" cy="10763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DE" altLang="de-DE" sz="3200" b="1" i="1">
                <a:solidFill>
                  <a:srgbClr val="FF0000"/>
                </a:solidFill>
              </a:rPr>
              <a:t>EU-27: Electricity generation</a:t>
            </a:r>
            <a:br>
              <a:rPr lang="de-DE" altLang="de-DE" sz="3200" b="1" i="1">
                <a:solidFill>
                  <a:srgbClr val="FF0000"/>
                </a:solidFill>
              </a:rPr>
            </a:br>
            <a:r>
              <a:rPr lang="de-DE" altLang="de-DE" sz="3200" b="1" i="1">
                <a:solidFill>
                  <a:srgbClr val="FF0000"/>
                </a:solidFill>
              </a:rPr>
              <a:t> from „new“ RES </a:t>
            </a:r>
          </a:p>
        </p:txBody>
      </p:sp>
      <p:sp>
        <p:nvSpPr>
          <p:cNvPr id="25608" name="Textfeld 8"/>
          <p:cNvSpPr txBox="1">
            <a:spLocks noChangeArrowheads="1"/>
          </p:cNvSpPr>
          <p:nvPr/>
        </p:nvSpPr>
        <p:spPr bwMode="auto">
          <a:xfrm>
            <a:off x="4087813" y="6488113"/>
            <a:ext cx="3587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de-AT" altLang="de-DE"/>
              <a:t>Source: EUROSTAT, own estimations </a:t>
            </a:r>
          </a:p>
        </p:txBody>
      </p:sp>
      <p:sp>
        <p:nvSpPr>
          <p:cNvPr id="25609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BC5F769-9B4E-4C7E-A4FC-162181F31C3B}" type="slidenum">
              <a:rPr lang="de-AT" altLang="de-DE" smtClean="0"/>
              <a:pPr eaLnBrk="1" hangingPunct="1"/>
              <a:t>48</a:t>
            </a:fld>
            <a:endParaRPr lang="de-AT" altLang="de-DE" smtClean="0"/>
          </a:p>
        </p:txBody>
      </p:sp>
    </p:spTree>
    <p:extLst>
      <p:ext uri="{BB962C8B-B14F-4D97-AF65-F5344CB8AC3E}">
        <p14:creationId xmlns:p14="http://schemas.microsoft.com/office/powerpoint/2010/main" val="50836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-180975" y="188640"/>
            <a:ext cx="95773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sz="3200" b="1" dirty="0">
                <a:solidFill>
                  <a:srgbClr val="FF0000"/>
                </a:solidFill>
              </a:rPr>
              <a:t>Development of </a:t>
            </a:r>
            <a:br>
              <a:rPr lang="de-AT" sz="3200" b="1" dirty="0">
                <a:solidFill>
                  <a:srgbClr val="FF0000"/>
                </a:solidFill>
              </a:rPr>
            </a:br>
            <a:r>
              <a:rPr lang="de-AT" sz="3200" b="1" dirty="0">
                <a:solidFill>
                  <a:srgbClr val="FF0000"/>
                </a:solidFill>
              </a:rPr>
              <a:t>PV generation </a:t>
            </a:r>
            <a:r>
              <a:rPr lang="de-AT" sz="3200" b="1" dirty="0" smtClean="0">
                <a:solidFill>
                  <a:srgbClr val="FF0000"/>
                </a:solidFill>
              </a:rPr>
              <a:t>costs</a:t>
            </a:r>
            <a:endParaRPr lang="de-AT" sz="32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200"/>
            <a:ext cx="8829361" cy="489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042988" y="0"/>
            <a:ext cx="66595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sz="4000" b="1">
                <a:solidFill>
                  <a:srgbClr val="FF0000"/>
                </a:solidFill>
              </a:rPr>
              <a:t>THE EU-DIRECTIVE(S) 1 </a:t>
            </a:r>
            <a:endParaRPr lang="de-DE" sz="4400">
              <a:solidFill>
                <a:schemeClr val="tx2"/>
              </a:solidFill>
            </a:endParaRP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395288" y="1052513"/>
            <a:ext cx="8388350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sz="2400" b="1">
                <a:solidFill>
                  <a:srgbClr val="FF0000"/>
                </a:solidFill>
              </a:rPr>
              <a:t>The European Commission’s main expectation …. was the belief that</a:t>
            </a:r>
          </a:p>
          <a:p>
            <a:pPr algn="ctr"/>
            <a:r>
              <a:rPr lang="en-GB"/>
              <a:t> </a:t>
            </a:r>
            <a:r>
              <a:rPr lang="en-GB" sz="2800" b="1">
                <a:solidFill>
                  <a:srgbClr val="0000FF"/>
                </a:solidFill>
              </a:rPr>
              <a:t>“market forces [would]  produce a better allocation of resources and greater effectiveness in the supply of services”</a:t>
            </a:r>
            <a:r>
              <a:rPr lang="de-AT" sz="28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323850" y="3284538"/>
            <a:ext cx="90011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de-DE" sz="36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de-DE" sz="3200" b="1">
                <a:solidFill>
                  <a:srgbClr val="0000FF"/>
                </a:solidFill>
              </a:rPr>
              <a:t>Intentions of the EC directive: </a:t>
            </a:r>
            <a:br>
              <a:rPr lang="de-DE" sz="3200" b="1">
                <a:solidFill>
                  <a:srgbClr val="0000FF"/>
                </a:solidFill>
              </a:rPr>
            </a:br>
            <a:r>
              <a:rPr lang="de-DE" sz="3200" b="1">
                <a:solidFill>
                  <a:srgbClr val="0000FF"/>
                </a:solidFill>
              </a:rPr>
              <a:t>	      Competitive markets </a:t>
            </a:r>
            <a:br>
              <a:rPr lang="de-DE" sz="3200" b="1">
                <a:solidFill>
                  <a:srgbClr val="0000FF"/>
                </a:solidFill>
              </a:rPr>
            </a:br>
            <a:r>
              <a:rPr lang="de-DE" sz="3200" b="1">
                <a:solidFill>
                  <a:srgbClr val="0000FF"/>
                </a:solidFill>
              </a:rPr>
              <a:t>	             lower electricity prices </a:t>
            </a:r>
            <a:br>
              <a:rPr lang="de-DE" sz="3200" b="1">
                <a:solidFill>
                  <a:srgbClr val="0000FF"/>
                </a:solidFill>
              </a:rPr>
            </a:br>
            <a:r>
              <a:rPr lang="de-DE" sz="3200" b="1">
                <a:solidFill>
                  <a:srgbClr val="0000FF"/>
                </a:solidFill>
              </a:rPr>
              <a:t>	                   more environmentally benign </a:t>
            </a:r>
          </a:p>
        </p:txBody>
      </p:sp>
      <p:sp>
        <p:nvSpPr>
          <p:cNvPr id="5125" name="Line 7"/>
          <p:cNvSpPr>
            <a:spLocks noChangeShapeType="1"/>
          </p:cNvSpPr>
          <p:nvPr/>
        </p:nvSpPr>
        <p:spPr bwMode="auto">
          <a:xfrm>
            <a:off x="1222375" y="4149725"/>
            <a:ext cx="68580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Line 8"/>
          <p:cNvSpPr>
            <a:spLocks noChangeShapeType="1"/>
          </p:cNvSpPr>
          <p:nvPr/>
        </p:nvSpPr>
        <p:spPr bwMode="auto">
          <a:xfrm>
            <a:off x="1908175" y="4652963"/>
            <a:ext cx="68580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Line 9"/>
          <p:cNvSpPr>
            <a:spLocks noChangeShapeType="1"/>
          </p:cNvSpPr>
          <p:nvPr/>
        </p:nvSpPr>
        <p:spPr bwMode="auto">
          <a:xfrm>
            <a:off x="2530475" y="5084763"/>
            <a:ext cx="68580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63903"/>
            <a:ext cx="7416824" cy="549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788024" y="2267330"/>
            <a:ext cx="0" cy="324036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20072" y="4984470"/>
            <a:ext cx="2143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Grid parity ?</a:t>
            </a:r>
            <a:endParaRPr lang="en-US" sz="28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-442314" y="335558"/>
            <a:ext cx="95773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AT" sz="3200" b="1" dirty="0">
                <a:solidFill>
                  <a:srgbClr val="FF0000"/>
                </a:solidFill>
              </a:rPr>
              <a:t>Development </a:t>
            </a:r>
            <a:r>
              <a:rPr lang="de-AT" sz="3200" b="1" dirty="0" smtClean="0">
                <a:solidFill>
                  <a:srgbClr val="FF0000"/>
                </a:solidFill>
              </a:rPr>
              <a:t>of PV generation</a:t>
            </a:r>
            <a:br>
              <a:rPr lang="de-AT" sz="3200" b="1" dirty="0" smtClean="0">
                <a:solidFill>
                  <a:srgbClr val="FF0000"/>
                </a:solidFill>
              </a:rPr>
            </a:br>
            <a:r>
              <a:rPr lang="de-AT" sz="3200" b="1" dirty="0" smtClean="0">
                <a:solidFill>
                  <a:srgbClr val="FF0000"/>
                </a:solidFill>
              </a:rPr>
              <a:t> costs vs household electricity prices </a:t>
            </a:r>
            <a:endParaRPr lang="de-AT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9" y="865461"/>
            <a:ext cx="8278813" cy="579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7950" y="260350"/>
            <a:ext cx="81375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90600" lvl="1" indent="-533400" algn="ctr"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PV-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Kosten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und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Haushalts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strompreise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Deutschland</a:t>
            </a:r>
            <a:endParaRPr lang="de-DE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084168" y="2564904"/>
            <a:ext cx="0" cy="3240087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596336" y="2564904"/>
            <a:ext cx="0" cy="324008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eft-Right Arrow 6"/>
          <p:cNvSpPr/>
          <p:nvPr/>
        </p:nvSpPr>
        <p:spPr>
          <a:xfrm>
            <a:off x="6084168" y="5013325"/>
            <a:ext cx="1519156" cy="287338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6203987" y="4120773"/>
            <a:ext cx="127951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800" dirty="0"/>
              <a:t>   </a:t>
            </a:r>
            <a:r>
              <a:rPr lang="en-US" altLang="de-DE" sz="2400" dirty="0"/>
              <a:t>Grid</a:t>
            </a:r>
            <a:br>
              <a:rPr lang="en-US" altLang="de-DE" sz="2400" dirty="0"/>
            </a:br>
            <a:r>
              <a:rPr lang="en-US" altLang="de-DE" sz="2400" dirty="0"/>
              <a:t> parity ?</a:t>
            </a:r>
          </a:p>
        </p:txBody>
      </p:sp>
    </p:spTree>
    <p:extLst>
      <p:ext uri="{BB962C8B-B14F-4D97-AF65-F5344CB8AC3E}">
        <p14:creationId xmlns:p14="http://schemas.microsoft.com/office/powerpoint/2010/main" val="315867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28667"/>
            <a:ext cx="8316416" cy="582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07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0" y="115888"/>
            <a:ext cx="89154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4400" b="1" dirty="0" smtClean="0">
                <a:solidFill>
                  <a:srgbClr val="FF0000"/>
                </a:solidFill>
              </a:rPr>
              <a:t>8. </a:t>
            </a:r>
            <a:r>
              <a:rPr lang="de-DE" sz="4400" b="1" dirty="0">
                <a:solidFill>
                  <a:srgbClr val="FF0000"/>
                </a:solidFill>
              </a:rPr>
              <a:t>CONCLUSIONS: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68312" y="1196975"/>
            <a:ext cx="84961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AT" sz="3200" b="1" dirty="0">
                <a:solidFill>
                  <a:srgbClr val="0000FF"/>
                </a:solidFill>
              </a:rPr>
              <a:t> </a:t>
            </a:r>
            <a:r>
              <a:rPr lang="de-AT" sz="3200" b="1" dirty="0" smtClean="0">
                <a:solidFill>
                  <a:srgbClr val="0000FF"/>
                </a:solidFill>
              </a:rPr>
              <a:t>Markets are in a period of transition </a:t>
            </a:r>
            <a:br>
              <a:rPr lang="de-AT" sz="3200" b="1" dirty="0" smtClean="0">
                <a:solidFill>
                  <a:srgbClr val="0000FF"/>
                </a:solidFill>
              </a:rPr>
            </a:br>
            <a:r>
              <a:rPr lang="de-AT" sz="3200" b="1" dirty="0" smtClean="0">
                <a:solidFill>
                  <a:srgbClr val="0000FF"/>
                </a:solidFill>
              </a:rPr>
              <a:t>                                     towards volatility; </a:t>
            </a:r>
            <a:endParaRPr lang="de-AT" sz="3200" dirty="0">
              <a:solidFill>
                <a:srgbClr val="0000FF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8312" y="2636912"/>
            <a:ext cx="84961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AT" sz="3200" b="1" dirty="0">
                <a:solidFill>
                  <a:srgbClr val="0000FF"/>
                </a:solidFill>
              </a:rPr>
              <a:t> </a:t>
            </a:r>
            <a:r>
              <a:rPr lang="de-AT" sz="3200" b="1" dirty="0" smtClean="0">
                <a:solidFill>
                  <a:srgbClr val="0000FF"/>
                </a:solidFill>
              </a:rPr>
              <a:t>Nuclear: long lead time, uncertain costs  </a:t>
            </a:r>
            <a:r>
              <a:rPr lang="de-AT" sz="3200" b="1" dirty="0" smtClean="0">
                <a:solidFill>
                  <a:srgbClr val="0000FF"/>
                </a:solidFill>
                <a:sym typeface="Wingdings" pitchFamily="2" charset="2"/>
              </a:rPr>
              <a:t> high promises, low fullfilments</a:t>
            </a:r>
            <a:r>
              <a:rPr lang="de-AT" sz="3200" b="1" dirty="0" smtClean="0">
                <a:solidFill>
                  <a:srgbClr val="0000FF"/>
                </a:solidFill>
              </a:rPr>
              <a:t>; </a:t>
            </a:r>
            <a:endParaRPr lang="de-AT" sz="3200" dirty="0">
              <a:solidFill>
                <a:srgbClr val="0000FF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35790" y="4077072"/>
            <a:ext cx="86756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AT" sz="3200" b="1" dirty="0">
                <a:solidFill>
                  <a:srgbClr val="0000FF"/>
                </a:solidFill>
              </a:rPr>
              <a:t> </a:t>
            </a:r>
            <a:r>
              <a:rPr lang="de-AT" sz="3200" b="1" dirty="0" smtClean="0">
                <a:solidFill>
                  <a:srgbClr val="0000FF"/>
                </a:solidFill>
              </a:rPr>
              <a:t>Renewables: next very interesting phase:</a:t>
            </a:r>
            <a:br>
              <a:rPr lang="de-AT" sz="3200" b="1" dirty="0" smtClean="0">
                <a:solidFill>
                  <a:srgbClr val="0000FF"/>
                </a:solidFill>
              </a:rPr>
            </a:br>
            <a:r>
              <a:rPr lang="de-AT" sz="3200" b="1" dirty="0" smtClean="0">
                <a:solidFill>
                  <a:srgbClr val="0000FF"/>
                </a:solidFill>
              </a:rPr>
              <a:t>   after PV-Grid parity!  </a:t>
            </a:r>
            <a:endParaRPr lang="de-AT" sz="3200" dirty="0">
              <a:solidFill>
                <a:srgbClr val="0000FF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32816" y="5445224"/>
            <a:ext cx="86756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de-AT" sz="3200" b="1" dirty="0">
                <a:solidFill>
                  <a:srgbClr val="0000FF"/>
                </a:solidFill>
              </a:rPr>
              <a:t> </a:t>
            </a:r>
            <a:r>
              <a:rPr lang="de-AT" sz="3200" b="1" dirty="0" smtClean="0">
                <a:solidFill>
                  <a:srgbClr val="0000FF"/>
                </a:solidFill>
              </a:rPr>
              <a:t>More </a:t>
            </a:r>
            <a:r>
              <a:rPr lang="de-AT" sz="3200" b="1" dirty="0" err="1" smtClean="0">
                <a:solidFill>
                  <a:srgbClr val="0000FF"/>
                </a:solidFill>
              </a:rPr>
              <a:t>details</a:t>
            </a:r>
            <a:r>
              <a:rPr lang="de-AT" sz="3200" b="1" dirty="0" smtClean="0">
                <a:solidFill>
                  <a:srgbClr val="0000FF"/>
                </a:solidFill>
              </a:rPr>
              <a:t>: Summer </a:t>
            </a:r>
            <a:r>
              <a:rPr lang="de-AT" sz="3200" b="1" dirty="0" err="1" smtClean="0">
                <a:solidFill>
                  <a:srgbClr val="0000FF"/>
                </a:solidFill>
              </a:rPr>
              <a:t>school</a:t>
            </a:r>
            <a:endParaRPr lang="de-AT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91409" y="1415218"/>
            <a:ext cx="902683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3200" dirty="0" smtClean="0">
                <a:solidFill>
                  <a:srgbClr val="0000FF"/>
                </a:solidFill>
              </a:rPr>
              <a:t>5000 h/</a:t>
            </a:r>
            <a:r>
              <a:rPr lang="de-DE" sz="3200" dirty="0" err="1" smtClean="0">
                <a:solidFill>
                  <a:srgbClr val="0000FF"/>
                </a:solidFill>
              </a:rPr>
              <a:t>yr</a:t>
            </a:r>
            <a:r>
              <a:rPr lang="de-DE" sz="3200" dirty="0" smtClean="0">
                <a:solidFill>
                  <a:srgbClr val="0000FF"/>
                </a:solidFill>
              </a:rPr>
              <a:t>:</a:t>
            </a:r>
          </a:p>
          <a:p>
            <a:endParaRPr lang="de-DE" sz="3200" dirty="0" smtClean="0">
              <a:solidFill>
                <a:srgbClr val="0000FF"/>
              </a:solidFill>
            </a:endParaRPr>
          </a:p>
          <a:p>
            <a:r>
              <a:rPr lang="de-DE" sz="3200" dirty="0" smtClean="0">
                <a:solidFill>
                  <a:srgbClr val="0000FF"/>
                </a:solidFill>
              </a:rPr>
              <a:t>C </a:t>
            </a:r>
            <a:r>
              <a:rPr lang="de-DE" sz="3200" dirty="0">
                <a:solidFill>
                  <a:srgbClr val="0000FF"/>
                </a:solidFill>
              </a:rPr>
              <a:t>= </a:t>
            </a:r>
            <a:r>
              <a:rPr lang="de-DE" sz="3200" dirty="0" smtClean="0">
                <a:solidFill>
                  <a:srgbClr val="0000FF"/>
                </a:solidFill>
                <a:cs typeface="Arial" charset="0"/>
              </a:rPr>
              <a:t>1.20 + 0.40 + 4.31 </a:t>
            </a:r>
            <a:r>
              <a:rPr lang="de-DE" sz="3200" dirty="0">
                <a:solidFill>
                  <a:srgbClr val="0000FF"/>
                </a:solidFill>
                <a:cs typeface="Arial" charset="0"/>
              </a:rPr>
              <a:t>+</a:t>
            </a:r>
            <a:r>
              <a:rPr lang="de-DE" sz="3200" dirty="0" smtClean="0">
                <a:solidFill>
                  <a:srgbClr val="0000FF"/>
                </a:solidFill>
                <a:cs typeface="Arial" charset="0"/>
              </a:rPr>
              <a:t>0.17 = 6.08 </a:t>
            </a:r>
            <a:r>
              <a:rPr lang="de-DE" sz="3200" dirty="0">
                <a:solidFill>
                  <a:srgbClr val="0000FF"/>
                </a:solidFill>
                <a:cs typeface="Arial" charset="0"/>
              </a:rPr>
              <a:t>cent/kWh</a:t>
            </a:r>
            <a:r>
              <a:rPr lang="de-DE" sz="3200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endParaRPr lang="de-DE" sz="3200" dirty="0">
              <a:solidFill>
                <a:srgbClr val="0000F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-323850" y="260350"/>
            <a:ext cx="9577388" cy="11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de-AT" sz="3600" b="1" dirty="0">
                <a:solidFill>
                  <a:srgbClr val="FF0000"/>
                </a:solidFill>
              </a:rPr>
              <a:t> </a:t>
            </a:r>
            <a:r>
              <a:rPr lang="de-AT" sz="3600" b="1" dirty="0" err="1">
                <a:solidFill>
                  <a:srgbClr val="FF0000"/>
                </a:solidFill>
              </a:rPr>
              <a:t>Example</a:t>
            </a:r>
            <a:r>
              <a:rPr lang="de-AT" sz="3600" b="1" dirty="0">
                <a:solidFill>
                  <a:srgbClr val="FF0000"/>
                </a:solidFill>
              </a:rPr>
              <a:t>: </a:t>
            </a:r>
            <a:r>
              <a:rPr lang="de-AT" sz="3600" b="1" dirty="0" err="1">
                <a:solidFill>
                  <a:srgbClr val="FF0000"/>
                </a:solidFill>
              </a:rPr>
              <a:t>Costs</a:t>
            </a:r>
            <a:r>
              <a:rPr lang="de-AT" sz="3600" b="1" dirty="0">
                <a:solidFill>
                  <a:srgbClr val="FF0000"/>
                </a:solidFill>
              </a:rPr>
              <a:t> </a:t>
            </a:r>
            <a:r>
              <a:rPr lang="de-AT" sz="3600" b="1" dirty="0" err="1">
                <a:solidFill>
                  <a:srgbClr val="FF0000"/>
                </a:solidFill>
              </a:rPr>
              <a:t>of</a:t>
            </a:r>
            <a:r>
              <a:rPr lang="de-AT" sz="3600" b="1" dirty="0">
                <a:solidFill>
                  <a:srgbClr val="FF0000"/>
                </a:solidFill>
              </a:rPr>
              <a:t> </a:t>
            </a:r>
            <a:br>
              <a:rPr lang="de-AT" sz="3600" b="1" dirty="0">
                <a:solidFill>
                  <a:srgbClr val="FF0000"/>
                </a:solidFill>
              </a:rPr>
            </a:br>
            <a:r>
              <a:rPr lang="de-AT" sz="3600" b="1" dirty="0" err="1">
                <a:solidFill>
                  <a:srgbClr val="FF0000"/>
                </a:solidFill>
              </a:rPr>
              <a:t>electricity</a:t>
            </a:r>
            <a:r>
              <a:rPr lang="de-AT" sz="3600" b="1" dirty="0">
                <a:solidFill>
                  <a:srgbClr val="FF0000"/>
                </a:solidFill>
              </a:rPr>
              <a:t> </a:t>
            </a:r>
            <a:r>
              <a:rPr lang="de-AT" sz="3600" b="1" dirty="0" err="1">
                <a:solidFill>
                  <a:srgbClr val="FF0000"/>
                </a:solidFill>
              </a:rPr>
              <a:t>generation</a:t>
            </a:r>
            <a:r>
              <a:rPr lang="de-AT" sz="3600" b="1" dirty="0">
                <a:solidFill>
                  <a:srgbClr val="FF0000"/>
                </a:solidFill>
              </a:rPr>
              <a:t> </a:t>
            </a:r>
            <a:r>
              <a:rPr lang="de-AT" sz="3600" b="1" dirty="0" err="1">
                <a:solidFill>
                  <a:srgbClr val="FF0000"/>
                </a:solidFill>
              </a:rPr>
              <a:t>from</a:t>
            </a:r>
            <a:r>
              <a:rPr lang="de-AT" sz="3600" b="1" dirty="0">
                <a:solidFill>
                  <a:srgbClr val="FF0000"/>
                </a:solidFill>
              </a:rPr>
              <a:t> CCGT</a:t>
            </a:r>
            <a:endParaRPr lang="de-AT" sz="3600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1409" y="3573016"/>
            <a:ext cx="879920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3200" dirty="0" smtClean="0">
                <a:solidFill>
                  <a:srgbClr val="0000FF"/>
                </a:solidFill>
              </a:rPr>
              <a:t>1000 h/</a:t>
            </a:r>
            <a:r>
              <a:rPr lang="de-DE" sz="3200" dirty="0" err="1" smtClean="0">
                <a:solidFill>
                  <a:srgbClr val="0000FF"/>
                </a:solidFill>
              </a:rPr>
              <a:t>yr</a:t>
            </a:r>
            <a:r>
              <a:rPr lang="de-DE" sz="3200" dirty="0" smtClean="0">
                <a:solidFill>
                  <a:srgbClr val="0000FF"/>
                </a:solidFill>
              </a:rPr>
              <a:t>:</a:t>
            </a:r>
          </a:p>
          <a:p>
            <a:endParaRPr lang="de-DE" sz="3200" dirty="0" smtClean="0">
              <a:solidFill>
                <a:srgbClr val="0000FF"/>
              </a:solidFill>
            </a:endParaRPr>
          </a:p>
          <a:p>
            <a:r>
              <a:rPr lang="de-DE" sz="3200" dirty="0" smtClean="0">
                <a:solidFill>
                  <a:srgbClr val="0000FF"/>
                </a:solidFill>
              </a:rPr>
              <a:t>C </a:t>
            </a:r>
            <a:r>
              <a:rPr lang="de-DE" sz="3200" dirty="0">
                <a:solidFill>
                  <a:srgbClr val="0000FF"/>
                </a:solidFill>
              </a:rPr>
              <a:t>= </a:t>
            </a:r>
            <a:r>
              <a:rPr lang="de-DE" sz="3200" dirty="0" smtClean="0">
                <a:solidFill>
                  <a:srgbClr val="0000FF"/>
                </a:solidFill>
                <a:cs typeface="Arial" charset="0"/>
              </a:rPr>
              <a:t>6.0 + 2.0 + 4.31 </a:t>
            </a:r>
            <a:r>
              <a:rPr lang="de-DE" sz="3200" dirty="0">
                <a:solidFill>
                  <a:srgbClr val="0000FF"/>
                </a:solidFill>
                <a:cs typeface="Arial" charset="0"/>
              </a:rPr>
              <a:t>+</a:t>
            </a:r>
            <a:r>
              <a:rPr lang="de-DE" sz="3200" dirty="0" smtClean="0">
                <a:solidFill>
                  <a:srgbClr val="0000FF"/>
                </a:solidFill>
                <a:cs typeface="Arial" charset="0"/>
              </a:rPr>
              <a:t>0.17 = 12.48 </a:t>
            </a:r>
            <a:r>
              <a:rPr lang="de-DE" sz="3200" dirty="0">
                <a:solidFill>
                  <a:srgbClr val="0000FF"/>
                </a:solidFill>
                <a:cs typeface="Arial" charset="0"/>
              </a:rPr>
              <a:t>cent/kWh</a:t>
            </a:r>
            <a:r>
              <a:rPr lang="de-DE" sz="3200" dirty="0">
                <a:solidFill>
                  <a:srgbClr val="0000FF"/>
                </a:solidFill>
                <a:latin typeface="Times New Roman" pitchFamily="18" charset="0"/>
              </a:rPr>
              <a:t>     </a:t>
            </a:r>
            <a:endParaRPr lang="de-DE" sz="3200" dirty="0">
              <a:solidFill>
                <a:srgbClr val="0000FF"/>
              </a:solidFill>
              <a:cs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1246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83" name="Rectangle 3"/>
          <p:cNvSpPr>
            <a:spLocks noChangeArrowheads="1"/>
          </p:cNvSpPr>
          <p:nvPr/>
        </p:nvSpPr>
        <p:spPr bwMode="auto">
          <a:xfrm>
            <a:off x="1907704" y="116631"/>
            <a:ext cx="56042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Electricity generation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5" y="980728"/>
            <a:ext cx="9036496" cy="535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lipse 6"/>
          <p:cNvSpPr/>
          <p:nvPr/>
        </p:nvSpPr>
        <p:spPr bwMode="auto">
          <a:xfrm rot="5400000">
            <a:off x="8042801" y="2233701"/>
            <a:ext cx="547228" cy="1296143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265" y="6219825"/>
            <a:ext cx="56292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4256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1844675"/>
            <a:ext cx="9290050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70883" name="Rectangle 3"/>
          <p:cNvSpPr>
            <a:spLocks noChangeArrowheads="1"/>
          </p:cNvSpPr>
          <p:nvPr/>
        </p:nvSpPr>
        <p:spPr bwMode="auto">
          <a:xfrm>
            <a:off x="2697163" y="116632"/>
            <a:ext cx="34243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Electricity</a:t>
            </a:r>
          </a:p>
        </p:txBody>
      </p:sp>
      <p:sp>
        <p:nvSpPr>
          <p:cNvPr id="5" name="Ellipse 4"/>
          <p:cNvSpPr>
            <a:spLocks noChangeArrowheads="1"/>
          </p:cNvSpPr>
          <p:nvPr/>
        </p:nvSpPr>
        <p:spPr bwMode="auto">
          <a:xfrm rot="5400000">
            <a:off x="103981" y="2820194"/>
            <a:ext cx="1878013" cy="2232025"/>
          </a:xfrm>
          <a:prstGeom prst="ellips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l" eaLnBrk="1" hangingPunct="1"/>
            <a:endParaRPr lang="de-AT" altLang="de-DE" sz="2800"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llipse 5"/>
          <p:cNvSpPr>
            <a:spLocks noChangeArrowheads="1"/>
          </p:cNvSpPr>
          <p:nvPr/>
        </p:nvSpPr>
        <p:spPr bwMode="auto">
          <a:xfrm rot="5400000">
            <a:off x="5396706" y="2099469"/>
            <a:ext cx="1878013" cy="2232025"/>
          </a:xfrm>
          <a:prstGeom prst="ellips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l" eaLnBrk="1" hangingPunct="1"/>
            <a:endParaRPr lang="de-AT" altLang="de-DE" sz="2800"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llipse 6"/>
          <p:cNvSpPr>
            <a:spLocks noChangeArrowheads="1"/>
          </p:cNvSpPr>
          <p:nvPr/>
        </p:nvSpPr>
        <p:spPr bwMode="auto">
          <a:xfrm rot="5400000">
            <a:off x="5901532" y="3612356"/>
            <a:ext cx="1878012" cy="2232025"/>
          </a:xfrm>
          <a:prstGeom prst="ellips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l" eaLnBrk="1" hangingPunct="1"/>
            <a:endParaRPr lang="de-AT" altLang="de-DE" sz="2800"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80" name="Text Box 10"/>
          <p:cNvSpPr txBox="1">
            <a:spLocks noChangeArrowheads="1"/>
          </p:cNvSpPr>
          <p:nvPr/>
        </p:nvSpPr>
        <p:spPr bwMode="auto">
          <a:xfrm>
            <a:off x="1296988" y="1141413"/>
            <a:ext cx="1006475" cy="523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de-DE" altLang="en-US" sz="2800" b="1">
                <a:solidFill>
                  <a:schemeClr val="bg2"/>
                </a:solidFill>
                <a:effectLst/>
                <a:latin typeface="Arial" pitchFamily="34" charset="0"/>
              </a:rPr>
              <a:t>1973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6300788" y="1096963"/>
            <a:ext cx="1008062" cy="5222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de-DE" altLang="en-US" sz="2800" b="1">
                <a:solidFill>
                  <a:schemeClr val="bg2"/>
                </a:solidFill>
                <a:effectLst/>
                <a:latin typeface="Arial" pitchFamily="34" charset="0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28943315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0" y="1061536"/>
            <a:ext cx="8850232" cy="579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Rechteck 2"/>
          <p:cNvSpPr>
            <a:spLocks noChangeArrowheads="1"/>
          </p:cNvSpPr>
          <p:nvPr/>
        </p:nvSpPr>
        <p:spPr bwMode="auto">
          <a:xfrm>
            <a:off x="539750" y="-26988"/>
            <a:ext cx="77501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GB" altLang="de-DE" sz="3200" b="1" dirty="0" smtClean="0">
                <a:solidFill>
                  <a:srgbClr val="FF0000"/>
                </a:solidFill>
                <a:latin typeface="Arial" pitchFamily="34" charset="0"/>
              </a:rPr>
              <a:t>1. </a:t>
            </a:r>
            <a:r>
              <a:rPr lang="en-GB" altLang="de-DE" sz="3200" b="1" dirty="0" smtClean="0">
                <a:solidFill>
                  <a:srgbClr val="FF0000"/>
                </a:solidFill>
                <a:latin typeface="Arial" pitchFamily="34" charset="0"/>
              </a:rPr>
              <a:t>Introduction:</a:t>
            </a:r>
            <a:r>
              <a:rPr lang="en-GB" altLang="de-DE" sz="32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en-GB" altLang="de-DE" sz="32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en-GB" altLang="de-DE" sz="32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GB" altLang="de-DE" sz="3200" b="1" dirty="0" smtClean="0">
                <a:solidFill>
                  <a:srgbClr val="FF0000"/>
                </a:solidFill>
                <a:latin typeface="Arial" pitchFamily="34" charset="0"/>
              </a:rPr>
              <a:t>Electricity generation EU-28 </a:t>
            </a:r>
            <a:endParaRPr lang="de-DE" altLang="de-DE" sz="3200" b="1" dirty="0">
              <a:solidFill>
                <a:srgbClr val="FF0000"/>
              </a:solidFill>
              <a:latin typeface="Arial" pitchFamily="34" charset="0"/>
            </a:endParaRPr>
          </a:p>
        </p:txBody>
      </p:sp>
      <p:cxnSp>
        <p:nvCxnSpPr>
          <p:cNvPr id="4" name="Gerade Verbindung mit Pfeil 3"/>
          <p:cNvCxnSpPr>
            <a:cxnSpLocks noChangeShapeType="1"/>
          </p:cNvCxnSpPr>
          <p:nvPr/>
        </p:nvCxnSpPr>
        <p:spPr bwMode="auto">
          <a:xfrm flipH="1" flipV="1">
            <a:off x="5525882" y="3667544"/>
            <a:ext cx="431800" cy="1073150"/>
          </a:xfrm>
          <a:prstGeom prst="straightConnector1">
            <a:avLst/>
          </a:prstGeom>
          <a:noFill/>
          <a:ln w="73025" algn="ctr">
            <a:solidFill>
              <a:srgbClr val="339933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 Verbindung mit Pfeil 6"/>
          <p:cNvCxnSpPr>
            <a:cxnSpLocks noChangeShapeType="1"/>
          </p:cNvCxnSpPr>
          <p:nvPr/>
        </p:nvCxnSpPr>
        <p:spPr bwMode="auto">
          <a:xfrm flipV="1">
            <a:off x="5525882" y="2564904"/>
            <a:ext cx="819653" cy="864096"/>
          </a:xfrm>
          <a:prstGeom prst="straightConnector1">
            <a:avLst/>
          </a:prstGeom>
          <a:noFill/>
          <a:ln w="73025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mit Pfeil 8"/>
          <p:cNvCxnSpPr>
            <a:cxnSpLocks noChangeShapeType="1"/>
          </p:cNvCxnSpPr>
          <p:nvPr/>
        </p:nvCxnSpPr>
        <p:spPr bwMode="auto">
          <a:xfrm flipH="1" flipV="1">
            <a:off x="7452320" y="2094416"/>
            <a:ext cx="503238" cy="1993900"/>
          </a:xfrm>
          <a:prstGeom prst="straightConnector1">
            <a:avLst/>
          </a:prstGeom>
          <a:noFill/>
          <a:ln w="73025" algn="ctr">
            <a:solidFill>
              <a:srgbClr val="339933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mit Pfeil 9"/>
          <p:cNvCxnSpPr>
            <a:cxnSpLocks noChangeShapeType="1"/>
          </p:cNvCxnSpPr>
          <p:nvPr/>
        </p:nvCxnSpPr>
        <p:spPr bwMode="auto">
          <a:xfrm flipV="1">
            <a:off x="4549497" y="3214060"/>
            <a:ext cx="331788" cy="1069975"/>
          </a:xfrm>
          <a:prstGeom prst="straightConnector1">
            <a:avLst/>
          </a:prstGeom>
          <a:noFill/>
          <a:ln w="73025" algn="ctr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Ellipse 10"/>
          <p:cNvSpPr/>
          <p:nvPr/>
        </p:nvSpPr>
        <p:spPr bwMode="auto">
          <a:xfrm rot="5400000">
            <a:off x="5959099" y="2934833"/>
            <a:ext cx="1402265" cy="1296143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27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4" y="903932"/>
            <a:ext cx="915670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Gerade Verbindung mit Pfeil 3"/>
          <p:cNvCxnSpPr>
            <a:cxnSpLocks noChangeShapeType="1"/>
          </p:cNvCxnSpPr>
          <p:nvPr/>
        </p:nvCxnSpPr>
        <p:spPr bwMode="auto">
          <a:xfrm flipV="1">
            <a:off x="3213100" y="1484784"/>
            <a:ext cx="5679380" cy="2478907"/>
          </a:xfrm>
          <a:prstGeom prst="straightConnector1">
            <a:avLst/>
          </a:prstGeom>
          <a:noFill/>
          <a:ln w="603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452683" y="3502025"/>
            <a:ext cx="17604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DE" altLang="en-US" sz="2400" b="1" dirty="0">
                <a:solidFill>
                  <a:srgbClr val="FF0000"/>
                </a:solidFill>
              </a:rPr>
              <a:t>1997: 12 %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278494" y="1124744"/>
            <a:ext cx="290496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DE" altLang="en-US" sz="2400" b="1" dirty="0" smtClean="0">
                <a:solidFill>
                  <a:srgbClr val="FF0000"/>
                </a:solidFill>
              </a:rPr>
              <a:t>2016: 28 </a:t>
            </a:r>
            <a:r>
              <a:rPr lang="de-DE" altLang="en-US" sz="2400" b="1" dirty="0">
                <a:solidFill>
                  <a:srgbClr val="FF0000"/>
                </a:solidFill>
              </a:rPr>
              <a:t>%</a:t>
            </a:r>
            <a:br>
              <a:rPr lang="de-DE" altLang="en-US" sz="2400" b="1" dirty="0">
                <a:solidFill>
                  <a:srgbClr val="FF0000"/>
                </a:solidFill>
              </a:rPr>
            </a:br>
            <a:r>
              <a:rPr lang="de-DE" altLang="en-US" sz="2400" b="1" dirty="0">
                <a:solidFill>
                  <a:srgbClr val="FF0000"/>
                </a:solidFill>
              </a:rPr>
              <a:t>(</a:t>
            </a:r>
            <a:r>
              <a:rPr lang="de-DE" altLang="en-US" sz="2400" b="1" dirty="0" smtClean="0">
                <a:solidFill>
                  <a:srgbClr val="FF0000"/>
                </a:solidFill>
              </a:rPr>
              <a:t>2016 </a:t>
            </a:r>
            <a:r>
              <a:rPr lang="de-DE" altLang="en-US" sz="2400" b="1" dirty="0" err="1" smtClean="0">
                <a:solidFill>
                  <a:srgbClr val="FF0000"/>
                </a:solidFill>
              </a:rPr>
              <a:t>preliminary</a:t>
            </a:r>
            <a:r>
              <a:rPr lang="de-DE" altLang="en-US" sz="2400" b="1" dirty="0">
                <a:solidFill>
                  <a:srgbClr val="FF0000"/>
                </a:solidFill>
              </a:rPr>
              <a:t>)</a:t>
            </a:r>
            <a:endParaRPr lang="de-DE" altLang="en-US" sz="2400" b="1" dirty="0">
              <a:solidFill>
                <a:srgbClr val="FF0000"/>
              </a:solidFill>
            </a:endParaRPr>
          </a:p>
        </p:txBody>
      </p:sp>
      <p:sp>
        <p:nvSpPr>
          <p:cNvPr id="61447" name="Textfeld 1"/>
          <p:cNvSpPr txBox="1">
            <a:spLocks noChangeArrowheads="1"/>
          </p:cNvSpPr>
          <p:nvPr/>
        </p:nvSpPr>
        <p:spPr bwMode="auto">
          <a:xfrm>
            <a:off x="4087813" y="6488113"/>
            <a:ext cx="3587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800"/>
              <a:t>Source: EUROSTAT, own estimations </a:t>
            </a:r>
          </a:p>
        </p:txBody>
      </p:sp>
      <p:sp>
        <p:nvSpPr>
          <p:cNvPr id="61448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151D62B-D06E-4AC2-908D-78C8D58F5EFE}" type="slidenum">
              <a:rPr lang="de-AT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de-AT" altLang="de-DE" sz="1400" smtClean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368550" y="47625"/>
            <a:ext cx="4376738" cy="1077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3200" b="1" dirty="0">
                <a:solidFill>
                  <a:srgbClr val="FF0000"/>
                </a:solidFill>
              </a:rPr>
              <a:t>EU-28: </a:t>
            </a:r>
            <a:r>
              <a:rPr lang="de-DE" altLang="de-DE" sz="3200" b="1" dirty="0" err="1">
                <a:solidFill>
                  <a:srgbClr val="FF0000"/>
                </a:solidFill>
              </a:rPr>
              <a:t>Electricity</a:t>
            </a:r>
            <a:r>
              <a:rPr lang="de-DE" altLang="de-DE" sz="3200" b="1" dirty="0">
                <a:solidFill>
                  <a:srgbClr val="FF0000"/>
                </a:solidFill>
              </a:rPr>
              <a:t> </a:t>
            </a:r>
            <a:br>
              <a:rPr lang="de-DE" altLang="de-DE" sz="3200" b="1" dirty="0">
                <a:solidFill>
                  <a:srgbClr val="FF0000"/>
                </a:solidFill>
              </a:rPr>
            </a:br>
            <a:r>
              <a:rPr lang="de-DE" altLang="de-DE" sz="3200" b="1" dirty="0" err="1">
                <a:solidFill>
                  <a:srgbClr val="FF0000"/>
                </a:solidFill>
              </a:rPr>
              <a:t>generation</a:t>
            </a:r>
            <a:r>
              <a:rPr lang="de-DE" altLang="de-DE" sz="3200" b="1" dirty="0">
                <a:solidFill>
                  <a:srgbClr val="FF0000"/>
                </a:solidFill>
              </a:rPr>
              <a:t> </a:t>
            </a:r>
            <a:r>
              <a:rPr lang="de-DE" altLang="de-DE" sz="3200" b="1" dirty="0" err="1">
                <a:solidFill>
                  <a:srgbClr val="FF0000"/>
                </a:solidFill>
              </a:rPr>
              <a:t>from</a:t>
            </a:r>
            <a:r>
              <a:rPr lang="de-DE" altLang="de-DE" sz="3200" b="1" dirty="0">
                <a:solidFill>
                  <a:srgbClr val="FF0000"/>
                </a:solidFill>
              </a:rPr>
              <a:t> RES </a:t>
            </a:r>
          </a:p>
        </p:txBody>
      </p:sp>
    </p:spTree>
    <p:extLst>
      <p:ext uri="{BB962C8B-B14F-4D97-AF65-F5344CB8AC3E}">
        <p14:creationId xmlns:p14="http://schemas.microsoft.com/office/powerpoint/2010/main" val="354831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896</Words>
  <Application>Microsoft Office PowerPoint</Application>
  <PresentationFormat>Bildschirmpräsentation (4:3)</PresentationFormat>
  <Paragraphs>243</Paragraphs>
  <Slides>54</Slides>
  <Notes>2</Notes>
  <HiddenSlides>3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54</vt:i4>
      </vt:variant>
    </vt:vector>
  </HeadingPairs>
  <TitlesOfParts>
    <vt:vector size="55" baseType="lpstr"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TU - Wien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Reinhard Haas</dc:creator>
  <cp:lastModifiedBy>haas</cp:lastModifiedBy>
  <cp:revision>192</cp:revision>
  <dcterms:created xsi:type="dcterms:W3CDTF">2004-01-22T15:17:53Z</dcterms:created>
  <dcterms:modified xsi:type="dcterms:W3CDTF">2017-01-31T07:17:31Z</dcterms:modified>
</cp:coreProperties>
</file>